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72" r:id="rId11"/>
    <p:sldId id="273" r:id="rId12"/>
    <p:sldId id="274" r:id="rId13"/>
    <p:sldId id="278" r:id="rId14"/>
    <p:sldId id="279" r:id="rId15"/>
    <p:sldId id="275" r:id="rId16"/>
    <p:sldId id="276" r:id="rId17"/>
    <p:sldId id="277" r:id="rId18"/>
    <p:sldId id="267" r:id="rId19"/>
    <p:sldId id="280" r:id="rId20"/>
    <p:sldId id="270" r:id="rId21"/>
    <p:sldId id="271" r:id="rId22"/>
  </p:sldIdLst>
  <p:sldSz cx="9144000" cy="5143500" type="screen16x9"/>
  <p:notesSz cx="6858000" cy="9144000"/>
  <p:embeddedFontLst>
    <p:embeddedFont>
      <p:font typeface="Livvic" pitchFamily="2" charset="0"/>
      <p:regular r:id="rId24"/>
      <p:bold r:id="rId25"/>
      <p:italic r:id="rId26"/>
      <p:boldItalic r:id="rId27"/>
    </p:embeddedFont>
    <p:embeddedFont>
      <p:font typeface="Oswald" panose="00000500000000000000" pitchFamily="2" charset="0"/>
      <p:regular r:id="rId28"/>
      <p:bold r:id="rId29"/>
    </p:embeddedFont>
    <p:embeddedFont>
      <p:font typeface="Raleway" pitchFamily="2" charset="0"/>
      <p:regular r:id="rId30"/>
      <p:bold r:id="rId31"/>
      <p:italic r:id="rId32"/>
      <p:boldItalic r:id="rId33"/>
    </p:embeddedFont>
    <p:embeddedFont>
      <p:font typeface="Roboto" panose="02000000000000000000" pitchFamily="2" charset="0"/>
      <p:regular r:id="rId34"/>
      <p:bold r:id="rId35"/>
      <p:italic r:id="rId36"/>
      <p:boldItalic r:id="rId37"/>
    </p:embeddedFont>
    <p:embeddedFont>
      <p:font typeface="Roboto Condensed Light" panose="02000000000000000000" pitchFamily="2" charset="0"/>
      <p:regular r:id="rId38"/>
      <p: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26"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e00437943d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e00437943d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e00437943d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1e00437943d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28825dcd4b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228825dcd4b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ad6c7e10c1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ad6c7e10c1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28825dcd4b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28825dcd4b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28825dcd4b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28825dcd4b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bee43451e5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bee43451e5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bee43451e5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bee43451e5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bee43451e5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bee43451e5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bee43451e5_1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bee43451e5_1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bee43451e5_1_1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bee43451e5_1_1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13367C"/>
            </a:gs>
            <a:gs pos="100000">
              <a:schemeClr val="dk2"/>
            </a:gs>
          </a:gsLst>
          <a:lin ang="5400012" scaled="0"/>
        </a:gra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668350" y="745925"/>
            <a:ext cx="3807300" cy="313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4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668350" y="3888475"/>
            <a:ext cx="3807300" cy="50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Roboto"/>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0"/>
        <p:cNvGrpSpPr/>
        <p:nvPr/>
      </p:nvGrpSpPr>
      <p:grpSpPr>
        <a:xfrm>
          <a:off x="0" y="0"/>
          <a:ext cx="0" cy="0"/>
          <a:chOff x="0" y="0"/>
          <a:chExt cx="0" cy="0"/>
        </a:xfrm>
      </p:grpSpPr>
      <p:sp>
        <p:nvSpPr>
          <p:cNvPr id="101" name="Google Shape;101;p11"/>
          <p:cNvSpPr txBox="1">
            <a:spLocks noGrp="1"/>
          </p:cNvSpPr>
          <p:nvPr>
            <p:ph type="title" hasCustomPrompt="1"/>
          </p:nvPr>
        </p:nvSpPr>
        <p:spPr>
          <a:xfrm>
            <a:off x="1903250" y="1834838"/>
            <a:ext cx="5337600" cy="112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7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2" name="Google Shape;102;p11"/>
          <p:cNvSpPr txBox="1">
            <a:spLocks noGrp="1"/>
          </p:cNvSpPr>
          <p:nvPr>
            <p:ph type="body" idx="1"/>
          </p:nvPr>
        </p:nvSpPr>
        <p:spPr>
          <a:xfrm>
            <a:off x="2524200" y="2955575"/>
            <a:ext cx="4095600" cy="3531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500"/>
            </a:lvl1pPr>
            <a:lvl2pPr marL="914400" lvl="1" indent="-317500" algn="ctr" rtl="0">
              <a:spcBef>
                <a:spcPts val="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grpSp>
        <p:nvGrpSpPr>
          <p:cNvPr id="103" name="Google Shape;103;p11"/>
          <p:cNvGrpSpPr/>
          <p:nvPr/>
        </p:nvGrpSpPr>
        <p:grpSpPr>
          <a:xfrm flipH="1">
            <a:off x="6720423" y="3784091"/>
            <a:ext cx="2423582" cy="1357541"/>
            <a:chOff x="-77" y="3784091"/>
            <a:chExt cx="2423582" cy="1357541"/>
          </a:xfrm>
        </p:grpSpPr>
        <p:sp>
          <p:nvSpPr>
            <p:cNvPr id="104" name="Google Shape;104;p11"/>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1"/>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1"/>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1"/>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11"/>
          <p:cNvGrpSpPr/>
          <p:nvPr/>
        </p:nvGrpSpPr>
        <p:grpSpPr>
          <a:xfrm rot="10800000" flipH="1">
            <a:off x="-77" y="-9"/>
            <a:ext cx="2423582" cy="1357541"/>
            <a:chOff x="-77" y="3784091"/>
            <a:chExt cx="2423582" cy="1357541"/>
          </a:xfrm>
        </p:grpSpPr>
        <p:sp>
          <p:nvSpPr>
            <p:cNvPr id="110" name="Google Shape;110;p11"/>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1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
    <p:spTree>
      <p:nvGrpSpPr>
        <p:cNvPr id="1" name="Shape 116"/>
        <p:cNvGrpSpPr/>
        <p:nvPr/>
      </p:nvGrpSpPr>
      <p:grpSpPr>
        <a:xfrm>
          <a:off x="0" y="0"/>
          <a:ext cx="0" cy="0"/>
          <a:chOff x="0" y="0"/>
          <a:chExt cx="0" cy="0"/>
        </a:xfrm>
      </p:grpSpPr>
      <p:sp>
        <p:nvSpPr>
          <p:cNvPr id="117" name="Google Shape;117;p13"/>
          <p:cNvSpPr txBox="1">
            <a:spLocks noGrp="1"/>
          </p:cNvSpPr>
          <p:nvPr>
            <p:ph type="title"/>
          </p:nvPr>
        </p:nvSpPr>
        <p:spPr>
          <a:xfrm>
            <a:off x="720000" y="540000"/>
            <a:ext cx="7704000" cy="573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8" name="Google Shape;118;p13"/>
          <p:cNvGrpSpPr/>
          <p:nvPr/>
        </p:nvGrpSpPr>
        <p:grpSpPr>
          <a:xfrm>
            <a:off x="0" y="4569046"/>
            <a:ext cx="1022509" cy="572747"/>
            <a:chOff x="-77" y="3784091"/>
            <a:chExt cx="2423582" cy="1357541"/>
          </a:xfrm>
        </p:grpSpPr>
        <p:sp>
          <p:nvSpPr>
            <p:cNvPr id="119" name="Google Shape;119;p13"/>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13"/>
          <p:cNvGrpSpPr/>
          <p:nvPr/>
        </p:nvGrpSpPr>
        <p:grpSpPr>
          <a:xfrm flipH="1">
            <a:off x="8121500" y="4569046"/>
            <a:ext cx="1022509" cy="572747"/>
            <a:chOff x="-77" y="3784091"/>
            <a:chExt cx="2423582" cy="1357541"/>
          </a:xfrm>
        </p:grpSpPr>
        <p:sp>
          <p:nvSpPr>
            <p:cNvPr id="125" name="Google Shape;125;p13"/>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1">
    <p:spTree>
      <p:nvGrpSpPr>
        <p:cNvPr id="1" name="Shape 130"/>
        <p:cNvGrpSpPr/>
        <p:nvPr/>
      </p:nvGrpSpPr>
      <p:grpSpPr>
        <a:xfrm>
          <a:off x="0" y="0"/>
          <a:ext cx="0" cy="0"/>
          <a:chOff x="0" y="0"/>
          <a:chExt cx="0" cy="0"/>
        </a:xfrm>
      </p:grpSpPr>
      <p:sp>
        <p:nvSpPr>
          <p:cNvPr id="131" name="Google Shape;131;p14"/>
          <p:cNvSpPr txBox="1">
            <a:spLocks noGrp="1"/>
          </p:cNvSpPr>
          <p:nvPr>
            <p:ph type="title"/>
          </p:nvPr>
        </p:nvSpPr>
        <p:spPr>
          <a:xfrm>
            <a:off x="720000" y="540000"/>
            <a:ext cx="7704000" cy="573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32" name="Google Shape;132;p14"/>
          <p:cNvGrpSpPr/>
          <p:nvPr/>
        </p:nvGrpSpPr>
        <p:grpSpPr>
          <a:xfrm>
            <a:off x="311515" y="1013625"/>
            <a:ext cx="95400" cy="3116250"/>
            <a:chOff x="4524300" y="1013625"/>
            <a:chExt cx="95400" cy="3116250"/>
          </a:xfrm>
        </p:grpSpPr>
        <p:sp>
          <p:nvSpPr>
            <p:cNvPr id="133" name="Google Shape;133;p14"/>
            <p:cNvSpPr/>
            <p:nvPr/>
          </p:nvSpPr>
          <p:spPr>
            <a:xfrm>
              <a:off x="4524300" y="1013625"/>
              <a:ext cx="95400" cy="1038300"/>
            </a:xfrm>
            <a:prstGeom prst="rect">
              <a:avLst/>
            </a:prstGeom>
            <a:solidFill>
              <a:srgbClr val="C8AEF8">
                <a:alpha val="58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4524300" y="1534125"/>
              <a:ext cx="95400" cy="1038300"/>
            </a:xfrm>
            <a:prstGeom prst="rect">
              <a:avLst/>
            </a:prstGeom>
            <a:solidFill>
              <a:srgbClr val="878FFF">
                <a:alpha val="73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a:off x="4524300" y="2053275"/>
              <a:ext cx="95400" cy="1038300"/>
            </a:xfrm>
            <a:prstGeom prst="rect">
              <a:avLst/>
            </a:prstGeom>
            <a:solidFill>
              <a:srgbClr val="9154F8">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a:off x="4524300" y="2565875"/>
              <a:ext cx="95400" cy="1038300"/>
            </a:xfrm>
            <a:prstGeom prst="rect">
              <a:avLst/>
            </a:prstGeom>
            <a:solidFill>
              <a:srgbClr val="35C2DF">
                <a:alpha val="7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4524300" y="3091575"/>
              <a:ext cx="95400" cy="1038300"/>
            </a:xfrm>
            <a:prstGeom prst="rect">
              <a:avLst/>
            </a:prstGeom>
            <a:solidFill>
              <a:srgbClr val="CA7BEB">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4524300" y="3610723"/>
              <a:ext cx="95400" cy="519000"/>
            </a:xfrm>
            <a:prstGeom prst="rect">
              <a:avLst/>
            </a:prstGeom>
            <a:solidFill>
              <a:srgbClr val="972CB4">
                <a:alpha val="74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4">
  <p:cSld name="CUSTOM_1_1_1">
    <p:spTree>
      <p:nvGrpSpPr>
        <p:cNvPr id="1" name="Shape 153"/>
        <p:cNvGrpSpPr/>
        <p:nvPr/>
      </p:nvGrpSpPr>
      <p:grpSpPr>
        <a:xfrm>
          <a:off x="0" y="0"/>
          <a:ext cx="0" cy="0"/>
          <a:chOff x="0" y="0"/>
          <a:chExt cx="0" cy="0"/>
        </a:xfrm>
      </p:grpSpPr>
      <p:sp>
        <p:nvSpPr>
          <p:cNvPr id="154" name="Google Shape;154;p16"/>
          <p:cNvSpPr txBox="1">
            <a:spLocks noGrp="1"/>
          </p:cNvSpPr>
          <p:nvPr>
            <p:ph type="title"/>
          </p:nvPr>
        </p:nvSpPr>
        <p:spPr>
          <a:xfrm>
            <a:off x="720000" y="540000"/>
            <a:ext cx="7704000" cy="573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5" name="Google Shape;155;p16"/>
          <p:cNvGrpSpPr/>
          <p:nvPr/>
        </p:nvGrpSpPr>
        <p:grpSpPr>
          <a:xfrm rot="10800000" flipH="1">
            <a:off x="0" y="-4"/>
            <a:ext cx="1022509" cy="572747"/>
            <a:chOff x="-77" y="3784091"/>
            <a:chExt cx="2423582" cy="1357541"/>
          </a:xfrm>
        </p:grpSpPr>
        <p:sp>
          <p:nvSpPr>
            <p:cNvPr id="156" name="Google Shape;156;p16"/>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16"/>
          <p:cNvGrpSpPr/>
          <p:nvPr/>
        </p:nvGrpSpPr>
        <p:grpSpPr>
          <a:xfrm rot="10800000">
            <a:off x="8121500" y="-4"/>
            <a:ext cx="1022509" cy="572747"/>
            <a:chOff x="-77" y="3784091"/>
            <a:chExt cx="2423582" cy="1357541"/>
          </a:xfrm>
        </p:grpSpPr>
        <p:sp>
          <p:nvSpPr>
            <p:cNvPr id="162" name="Google Shape;162;p16"/>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6"/>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6"/>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6"/>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6"/>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5">
  <p:cSld name="CUSTOM_1_1_1_1">
    <p:spTree>
      <p:nvGrpSpPr>
        <p:cNvPr id="1" name="Shape 167"/>
        <p:cNvGrpSpPr/>
        <p:nvPr/>
      </p:nvGrpSpPr>
      <p:grpSpPr>
        <a:xfrm>
          <a:off x="0" y="0"/>
          <a:ext cx="0" cy="0"/>
          <a:chOff x="0" y="0"/>
          <a:chExt cx="0" cy="0"/>
        </a:xfrm>
      </p:grpSpPr>
      <p:sp>
        <p:nvSpPr>
          <p:cNvPr id="168" name="Google Shape;168;p17"/>
          <p:cNvSpPr txBox="1">
            <a:spLocks noGrp="1"/>
          </p:cNvSpPr>
          <p:nvPr>
            <p:ph type="title"/>
          </p:nvPr>
        </p:nvSpPr>
        <p:spPr>
          <a:xfrm>
            <a:off x="720000" y="540000"/>
            <a:ext cx="7704000" cy="573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69" name="Google Shape;169;p17"/>
          <p:cNvGrpSpPr/>
          <p:nvPr/>
        </p:nvGrpSpPr>
        <p:grpSpPr>
          <a:xfrm rot="-5400000" flipH="1">
            <a:off x="8346375" y="2285371"/>
            <a:ext cx="1022509" cy="572747"/>
            <a:chOff x="-77" y="3784091"/>
            <a:chExt cx="2423582" cy="1357541"/>
          </a:xfrm>
        </p:grpSpPr>
        <p:sp>
          <p:nvSpPr>
            <p:cNvPr id="170" name="Google Shape;170;p17"/>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17"/>
          <p:cNvGrpSpPr/>
          <p:nvPr/>
        </p:nvGrpSpPr>
        <p:grpSpPr>
          <a:xfrm rot="5400000" flipH="1">
            <a:off x="-224875" y="2285371"/>
            <a:ext cx="1022509" cy="572747"/>
            <a:chOff x="-77" y="3784091"/>
            <a:chExt cx="2423582" cy="1357541"/>
          </a:xfrm>
        </p:grpSpPr>
        <p:sp>
          <p:nvSpPr>
            <p:cNvPr id="176" name="Google Shape;176;p17"/>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7"/>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7"/>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6">
  <p:cSld name="CUSTOM_1_1_1_1_1">
    <p:spTree>
      <p:nvGrpSpPr>
        <p:cNvPr id="1" name="Shape 181"/>
        <p:cNvGrpSpPr/>
        <p:nvPr/>
      </p:nvGrpSpPr>
      <p:grpSpPr>
        <a:xfrm>
          <a:off x="0" y="0"/>
          <a:ext cx="0" cy="0"/>
          <a:chOff x="0" y="0"/>
          <a:chExt cx="0" cy="0"/>
        </a:xfrm>
      </p:grpSpPr>
      <p:sp>
        <p:nvSpPr>
          <p:cNvPr id="182" name="Google Shape;182;p18"/>
          <p:cNvSpPr txBox="1">
            <a:spLocks noGrp="1"/>
          </p:cNvSpPr>
          <p:nvPr>
            <p:ph type="title"/>
          </p:nvPr>
        </p:nvSpPr>
        <p:spPr>
          <a:xfrm>
            <a:off x="720000" y="540000"/>
            <a:ext cx="7704000" cy="573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3" name="Google Shape;183;p18"/>
          <p:cNvGrpSpPr/>
          <p:nvPr/>
        </p:nvGrpSpPr>
        <p:grpSpPr>
          <a:xfrm rot="-5400000" flipH="1">
            <a:off x="8346375" y="224871"/>
            <a:ext cx="1022509" cy="572747"/>
            <a:chOff x="-77" y="3784091"/>
            <a:chExt cx="2423582" cy="1357541"/>
          </a:xfrm>
        </p:grpSpPr>
        <p:sp>
          <p:nvSpPr>
            <p:cNvPr id="184" name="Google Shape;184;p18"/>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8"/>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8"/>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8"/>
          <p:cNvGrpSpPr/>
          <p:nvPr/>
        </p:nvGrpSpPr>
        <p:grpSpPr>
          <a:xfrm rot="5400000" flipH="1">
            <a:off x="-224875" y="4345871"/>
            <a:ext cx="1022509" cy="572747"/>
            <a:chOff x="-77" y="3784091"/>
            <a:chExt cx="2423582" cy="1357541"/>
          </a:xfrm>
        </p:grpSpPr>
        <p:sp>
          <p:nvSpPr>
            <p:cNvPr id="190" name="Google Shape;190;p18"/>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8"/>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7">
  <p:cSld name="CUSTOM_1_1_1_1_1_1">
    <p:spTree>
      <p:nvGrpSpPr>
        <p:cNvPr id="1" name="Shape 195"/>
        <p:cNvGrpSpPr/>
        <p:nvPr/>
      </p:nvGrpSpPr>
      <p:grpSpPr>
        <a:xfrm>
          <a:off x="0" y="0"/>
          <a:ext cx="0" cy="0"/>
          <a:chOff x="0" y="0"/>
          <a:chExt cx="0" cy="0"/>
        </a:xfrm>
      </p:grpSpPr>
      <p:sp>
        <p:nvSpPr>
          <p:cNvPr id="196" name="Google Shape;196;p19"/>
          <p:cNvSpPr txBox="1">
            <a:spLocks noGrp="1"/>
          </p:cNvSpPr>
          <p:nvPr>
            <p:ph type="title"/>
          </p:nvPr>
        </p:nvSpPr>
        <p:spPr>
          <a:xfrm>
            <a:off x="720000" y="540000"/>
            <a:ext cx="7704000" cy="573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97" name="Google Shape;197;p19"/>
          <p:cNvGrpSpPr/>
          <p:nvPr/>
        </p:nvGrpSpPr>
        <p:grpSpPr>
          <a:xfrm>
            <a:off x="8748550" y="1013625"/>
            <a:ext cx="95400" cy="3116250"/>
            <a:chOff x="4524300" y="1013625"/>
            <a:chExt cx="95400" cy="3116250"/>
          </a:xfrm>
        </p:grpSpPr>
        <p:sp>
          <p:nvSpPr>
            <p:cNvPr id="198" name="Google Shape;198;p19"/>
            <p:cNvSpPr/>
            <p:nvPr/>
          </p:nvSpPr>
          <p:spPr>
            <a:xfrm>
              <a:off x="4524300" y="1013625"/>
              <a:ext cx="95400" cy="1038300"/>
            </a:xfrm>
            <a:prstGeom prst="rect">
              <a:avLst/>
            </a:prstGeom>
            <a:solidFill>
              <a:srgbClr val="C8AEF8">
                <a:alpha val="58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9"/>
            <p:cNvSpPr/>
            <p:nvPr/>
          </p:nvSpPr>
          <p:spPr>
            <a:xfrm>
              <a:off x="4524300" y="1534125"/>
              <a:ext cx="95400" cy="1038300"/>
            </a:xfrm>
            <a:prstGeom prst="rect">
              <a:avLst/>
            </a:prstGeom>
            <a:solidFill>
              <a:srgbClr val="878FFF">
                <a:alpha val="73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9"/>
            <p:cNvSpPr/>
            <p:nvPr/>
          </p:nvSpPr>
          <p:spPr>
            <a:xfrm>
              <a:off x="4524300" y="2053275"/>
              <a:ext cx="95400" cy="1038300"/>
            </a:xfrm>
            <a:prstGeom prst="rect">
              <a:avLst/>
            </a:prstGeom>
            <a:solidFill>
              <a:srgbClr val="9154F8">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9"/>
            <p:cNvSpPr/>
            <p:nvPr/>
          </p:nvSpPr>
          <p:spPr>
            <a:xfrm>
              <a:off x="4524300" y="2565875"/>
              <a:ext cx="95400" cy="1038300"/>
            </a:xfrm>
            <a:prstGeom prst="rect">
              <a:avLst/>
            </a:prstGeom>
            <a:solidFill>
              <a:srgbClr val="35C2DF">
                <a:alpha val="7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9"/>
            <p:cNvSpPr/>
            <p:nvPr/>
          </p:nvSpPr>
          <p:spPr>
            <a:xfrm>
              <a:off x="4524300" y="3091575"/>
              <a:ext cx="95400" cy="1038300"/>
            </a:xfrm>
            <a:prstGeom prst="rect">
              <a:avLst/>
            </a:prstGeom>
            <a:solidFill>
              <a:srgbClr val="CA7BEB">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9"/>
            <p:cNvSpPr/>
            <p:nvPr/>
          </p:nvSpPr>
          <p:spPr>
            <a:xfrm>
              <a:off x="4524300" y="3610723"/>
              <a:ext cx="95400" cy="519000"/>
            </a:xfrm>
            <a:prstGeom prst="rect">
              <a:avLst/>
            </a:prstGeom>
            <a:solidFill>
              <a:srgbClr val="972CB4">
                <a:alpha val="74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216900" y="1653325"/>
            <a:ext cx="1599000" cy="1234800"/>
          </a:xfrm>
          <a:prstGeom prst="rect">
            <a:avLst/>
          </a:prstGeom>
        </p:spPr>
        <p:txBody>
          <a:bodyPr spcFirstLastPara="1" wrap="square" lIns="91425" tIns="91425" rIns="91425" bIns="91425" anchor="ctr" anchorCtr="0">
            <a:noAutofit/>
          </a:bodyPr>
          <a:lstStyle>
            <a:lvl1pPr lvl="0" rtl="0">
              <a:spcBef>
                <a:spcPts val="0"/>
              </a:spcBef>
              <a:spcAft>
                <a:spcPts val="0"/>
              </a:spcAft>
              <a:buSzPts val="2900"/>
              <a:buNone/>
              <a:defRPr sz="72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 name="Google Shape;13;p3"/>
          <p:cNvSpPr txBox="1">
            <a:spLocks noGrp="1"/>
          </p:cNvSpPr>
          <p:nvPr>
            <p:ph type="title" idx="2"/>
          </p:nvPr>
        </p:nvSpPr>
        <p:spPr>
          <a:xfrm>
            <a:off x="3216900" y="2879675"/>
            <a:ext cx="2622000" cy="6105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Raleway"/>
              <a:buNone/>
              <a:defRPr>
                <a:solidFill>
                  <a:schemeClr val="accen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14" name="Google Shape;14;p3"/>
          <p:cNvGrpSpPr/>
          <p:nvPr/>
        </p:nvGrpSpPr>
        <p:grpSpPr>
          <a:xfrm>
            <a:off x="2598300" y="1013625"/>
            <a:ext cx="95400" cy="3116250"/>
            <a:chOff x="4524300" y="1013625"/>
            <a:chExt cx="95400" cy="3116250"/>
          </a:xfrm>
        </p:grpSpPr>
        <p:sp>
          <p:nvSpPr>
            <p:cNvPr id="15" name="Google Shape;15;p3"/>
            <p:cNvSpPr/>
            <p:nvPr/>
          </p:nvSpPr>
          <p:spPr>
            <a:xfrm>
              <a:off x="4524300" y="1013625"/>
              <a:ext cx="95400" cy="1038300"/>
            </a:xfrm>
            <a:prstGeom prst="rect">
              <a:avLst/>
            </a:prstGeom>
            <a:solidFill>
              <a:srgbClr val="C8AEF8">
                <a:alpha val="58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4524300" y="1534125"/>
              <a:ext cx="95400" cy="1038300"/>
            </a:xfrm>
            <a:prstGeom prst="rect">
              <a:avLst/>
            </a:prstGeom>
            <a:solidFill>
              <a:srgbClr val="878FFF">
                <a:alpha val="73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4524300" y="2053275"/>
              <a:ext cx="95400" cy="1038300"/>
            </a:xfrm>
            <a:prstGeom prst="rect">
              <a:avLst/>
            </a:prstGeom>
            <a:solidFill>
              <a:srgbClr val="9154F8">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4524300" y="2565875"/>
              <a:ext cx="95400" cy="1038300"/>
            </a:xfrm>
            <a:prstGeom prst="rect">
              <a:avLst/>
            </a:prstGeom>
            <a:solidFill>
              <a:srgbClr val="35C2DF">
                <a:alpha val="7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4524300" y="3091575"/>
              <a:ext cx="95400" cy="1038300"/>
            </a:xfrm>
            <a:prstGeom prst="rect">
              <a:avLst/>
            </a:prstGeom>
            <a:solidFill>
              <a:srgbClr val="CA7BEB">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4524300" y="3610723"/>
              <a:ext cx="95400" cy="519000"/>
            </a:xfrm>
            <a:prstGeom prst="rect">
              <a:avLst/>
            </a:prstGeom>
            <a:solidFill>
              <a:srgbClr val="972CB4">
                <a:alpha val="74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720000" y="540000"/>
            <a:ext cx="77040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720000" y="1447400"/>
            <a:ext cx="7704000" cy="2773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Livvic"/>
              <a:buChar char="●"/>
              <a:defRPr/>
            </a:lvl1pPr>
            <a:lvl2pPr marL="914400" lvl="1" indent="-304800" rtl="0">
              <a:spcBef>
                <a:spcPts val="1000"/>
              </a:spcBef>
              <a:spcAft>
                <a:spcPts val="0"/>
              </a:spcAft>
              <a:buSzPts val="1200"/>
              <a:buFont typeface="Roboto Condensed Light"/>
              <a:buChar char="○"/>
              <a:defRPr/>
            </a:lvl2pPr>
            <a:lvl3pPr marL="1371600" lvl="2" indent="-304800" rtl="0">
              <a:spcBef>
                <a:spcPts val="1000"/>
              </a:spcBef>
              <a:spcAft>
                <a:spcPts val="0"/>
              </a:spcAft>
              <a:buSzPts val="1200"/>
              <a:buFont typeface="Roboto Condensed Light"/>
              <a:buChar char="■"/>
              <a:defRPr sz="1200"/>
            </a:lvl3pPr>
            <a:lvl4pPr marL="1828800" lvl="3" indent="-304800" rtl="0">
              <a:spcBef>
                <a:spcPts val="1600"/>
              </a:spcBef>
              <a:spcAft>
                <a:spcPts val="0"/>
              </a:spcAft>
              <a:buSzPts val="1200"/>
              <a:buFont typeface="Roboto Condensed Light"/>
              <a:buChar char="●"/>
              <a:defRPr sz="1200"/>
            </a:lvl4pPr>
            <a:lvl5pPr marL="2286000" lvl="4" indent="-304800" rtl="0">
              <a:spcBef>
                <a:spcPts val="1600"/>
              </a:spcBef>
              <a:spcAft>
                <a:spcPts val="0"/>
              </a:spcAft>
              <a:buSzPts val="1200"/>
              <a:buFont typeface="Roboto Condensed Light"/>
              <a:buChar char="○"/>
              <a:defRPr sz="1200"/>
            </a:lvl5pPr>
            <a:lvl6pPr marL="2743200" lvl="5" indent="-304800" rtl="0">
              <a:spcBef>
                <a:spcPts val="1600"/>
              </a:spcBef>
              <a:spcAft>
                <a:spcPts val="0"/>
              </a:spcAft>
              <a:buSzPts val="1200"/>
              <a:buFont typeface="Roboto Condensed Light"/>
              <a:buChar char="■"/>
              <a:defRPr sz="1200"/>
            </a:lvl6pPr>
            <a:lvl7pPr marL="3200400" lvl="6" indent="-304800" rtl="0">
              <a:spcBef>
                <a:spcPts val="1600"/>
              </a:spcBef>
              <a:spcAft>
                <a:spcPts val="0"/>
              </a:spcAft>
              <a:buSzPts val="1200"/>
              <a:buFont typeface="Roboto Condensed Light"/>
              <a:buChar char="●"/>
              <a:defRPr sz="1200"/>
            </a:lvl7pPr>
            <a:lvl8pPr marL="3657600" lvl="7" indent="-304800" rtl="0">
              <a:spcBef>
                <a:spcPts val="1600"/>
              </a:spcBef>
              <a:spcAft>
                <a:spcPts val="0"/>
              </a:spcAft>
              <a:buSzPts val="1200"/>
              <a:buFont typeface="Roboto Condensed Light"/>
              <a:buChar char="○"/>
              <a:defRPr sz="1200"/>
            </a:lvl8pPr>
            <a:lvl9pPr marL="4114800" lvl="8" indent="-304800" rtl="0">
              <a:spcBef>
                <a:spcPts val="1600"/>
              </a:spcBef>
              <a:spcAft>
                <a:spcPts val="1600"/>
              </a:spcAft>
              <a:buSzPts val="1200"/>
              <a:buFont typeface="Roboto Condensed Light"/>
              <a:buChar char="■"/>
              <a:defRPr sz="1200"/>
            </a:lvl9pPr>
          </a:lstStyle>
          <a:p>
            <a:endParaRPr/>
          </a:p>
        </p:txBody>
      </p:sp>
      <p:grpSp>
        <p:nvGrpSpPr>
          <p:cNvPr id="24" name="Google Shape;24;p4"/>
          <p:cNvGrpSpPr/>
          <p:nvPr/>
        </p:nvGrpSpPr>
        <p:grpSpPr>
          <a:xfrm>
            <a:off x="0" y="4569046"/>
            <a:ext cx="1022509" cy="572747"/>
            <a:chOff x="-77" y="3784091"/>
            <a:chExt cx="2423582" cy="1357541"/>
          </a:xfrm>
        </p:grpSpPr>
        <p:sp>
          <p:nvSpPr>
            <p:cNvPr id="25" name="Google Shape;25;p4"/>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4"/>
          <p:cNvGrpSpPr/>
          <p:nvPr/>
        </p:nvGrpSpPr>
        <p:grpSpPr>
          <a:xfrm rot="10800000">
            <a:off x="8121500" y="-4"/>
            <a:ext cx="1022509" cy="572747"/>
            <a:chOff x="-77" y="3784091"/>
            <a:chExt cx="2423582" cy="1357541"/>
          </a:xfrm>
        </p:grpSpPr>
        <p:sp>
          <p:nvSpPr>
            <p:cNvPr id="31" name="Google Shape;31;p4"/>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5162060" y="2286734"/>
            <a:ext cx="214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 name="Google Shape;38;p5"/>
          <p:cNvSpPr txBox="1">
            <a:spLocks noGrp="1"/>
          </p:cNvSpPr>
          <p:nvPr>
            <p:ph type="body" idx="1"/>
          </p:nvPr>
        </p:nvSpPr>
        <p:spPr>
          <a:xfrm>
            <a:off x="5162065" y="2821334"/>
            <a:ext cx="2145300" cy="10278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9" name="Google Shape;39;p5"/>
          <p:cNvSpPr txBox="1">
            <a:spLocks noGrp="1"/>
          </p:cNvSpPr>
          <p:nvPr>
            <p:ph type="body" idx="2"/>
          </p:nvPr>
        </p:nvSpPr>
        <p:spPr>
          <a:xfrm>
            <a:off x="1836640" y="2821334"/>
            <a:ext cx="2145300" cy="10278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5"/>
          <p:cNvSpPr txBox="1">
            <a:spLocks noGrp="1"/>
          </p:cNvSpPr>
          <p:nvPr>
            <p:ph type="title" idx="3"/>
          </p:nvPr>
        </p:nvSpPr>
        <p:spPr>
          <a:xfrm>
            <a:off x="1836635" y="2286734"/>
            <a:ext cx="214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 name="Google Shape;41;p5"/>
          <p:cNvSpPr txBox="1">
            <a:spLocks noGrp="1"/>
          </p:cNvSpPr>
          <p:nvPr>
            <p:ph type="title" idx="4"/>
          </p:nvPr>
        </p:nvSpPr>
        <p:spPr>
          <a:xfrm>
            <a:off x="720000" y="540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2" name="Google Shape;42;p5"/>
          <p:cNvGrpSpPr/>
          <p:nvPr/>
        </p:nvGrpSpPr>
        <p:grpSpPr>
          <a:xfrm>
            <a:off x="0" y="4569046"/>
            <a:ext cx="1022509" cy="572747"/>
            <a:chOff x="-77" y="3784091"/>
            <a:chExt cx="2423582" cy="1357541"/>
          </a:xfrm>
        </p:grpSpPr>
        <p:sp>
          <p:nvSpPr>
            <p:cNvPr id="43" name="Google Shape;43;p5"/>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5"/>
          <p:cNvGrpSpPr/>
          <p:nvPr/>
        </p:nvGrpSpPr>
        <p:grpSpPr>
          <a:xfrm flipH="1">
            <a:off x="8121500" y="4569046"/>
            <a:ext cx="1022509" cy="572747"/>
            <a:chOff x="-77" y="3784091"/>
            <a:chExt cx="2423582" cy="1357541"/>
          </a:xfrm>
        </p:grpSpPr>
        <p:sp>
          <p:nvSpPr>
            <p:cNvPr id="49" name="Google Shape;49;p5"/>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5"/>
          <p:cNvGrpSpPr/>
          <p:nvPr/>
        </p:nvGrpSpPr>
        <p:grpSpPr>
          <a:xfrm>
            <a:off x="4524300" y="1242225"/>
            <a:ext cx="95400" cy="3116250"/>
            <a:chOff x="4524300" y="1013625"/>
            <a:chExt cx="95400" cy="3116250"/>
          </a:xfrm>
        </p:grpSpPr>
        <p:sp>
          <p:nvSpPr>
            <p:cNvPr id="55" name="Google Shape;55;p5"/>
            <p:cNvSpPr/>
            <p:nvPr/>
          </p:nvSpPr>
          <p:spPr>
            <a:xfrm>
              <a:off x="4524300" y="1013625"/>
              <a:ext cx="95400" cy="1038300"/>
            </a:xfrm>
            <a:prstGeom prst="rect">
              <a:avLst/>
            </a:prstGeom>
            <a:solidFill>
              <a:srgbClr val="C8AEF8">
                <a:alpha val="58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4524300" y="1534125"/>
              <a:ext cx="95400" cy="1038300"/>
            </a:xfrm>
            <a:prstGeom prst="rect">
              <a:avLst/>
            </a:prstGeom>
            <a:solidFill>
              <a:srgbClr val="878FFF">
                <a:alpha val="73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4524300" y="2053275"/>
              <a:ext cx="95400" cy="1038300"/>
            </a:xfrm>
            <a:prstGeom prst="rect">
              <a:avLst/>
            </a:prstGeom>
            <a:solidFill>
              <a:srgbClr val="9154F8">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4524300" y="2565875"/>
              <a:ext cx="95400" cy="1038300"/>
            </a:xfrm>
            <a:prstGeom prst="rect">
              <a:avLst/>
            </a:prstGeom>
            <a:solidFill>
              <a:srgbClr val="35C2DF">
                <a:alpha val="7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4524300" y="3091575"/>
              <a:ext cx="95400" cy="1038300"/>
            </a:xfrm>
            <a:prstGeom prst="rect">
              <a:avLst/>
            </a:prstGeom>
            <a:solidFill>
              <a:srgbClr val="CA7BEB">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4524300" y="3610723"/>
              <a:ext cx="95400" cy="519000"/>
            </a:xfrm>
            <a:prstGeom prst="rect">
              <a:avLst/>
            </a:prstGeom>
            <a:solidFill>
              <a:srgbClr val="972CB4">
                <a:alpha val="74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6"/>
          <p:cNvSpPr txBox="1">
            <a:spLocks noGrp="1"/>
          </p:cNvSpPr>
          <p:nvPr>
            <p:ph type="title"/>
          </p:nvPr>
        </p:nvSpPr>
        <p:spPr>
          <a:xfrm>
            <a:off x="720000" y="540000"/>
            <a:ext cx="7704000" cy="573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4939700" y="1288261"/>
            <a:ext cx="1905300" cy="970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5" name="Google Shape;65;p7"/>
          <p:cNvSpPr txBox="1">
            <a:spLocks noGrp="1"/>
          </p:cNvSpPr>
          <p:nvPr>
            <p:ph type="body" idx="1"/>
          </p:nvPr>
        </p:nvSpPr>
        <p:spPr>
          <a:xfrm>
            <a:off x="4939700" y="2182538"/>
            <a:ext cx="1905300" cy="1803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grpSp>
        <p:nvGrpSpPr>
          <p:cNvPr id="66" name="Google Shape;66;p7"/>
          <p:cNvGrpSpPr/>
          <p:nvPr/>
        </p:nvGrpSpPr>
        <p:grpSpPr>
          <a:xfrm>
            <a:off x="4524300" y="1013625"/>
            <a:ext cx="95400" cy="3116250"/>
            <a:chOff x="4524300" y="1013625"/>
            <a:chExt cx="95400" cy="3116250"/>
          </a:xfrm>
        </p:grpSpPr>
        <p:sp>
          <p:nvSpPr>
            <p:cNvPr id="67" name="Google Shape;67;p7"/>
            <p:cNvSpPr/>
            <p:nvPr/>
          </p:nvSpPr>
          <p:spPr>
            <a:xfrm>
              <a:off x="4524300" y="1013625"/>
              <a:ext cx="95400" cy="1038300"/>
            </a:xfrm>
            <a:prstGeom prst="rect">
              <a:avLst/>
            </a:prstGeom>
            <a:solidFill>
              <a:srgbClr val="C8AEF8">
                <a:alpha val="58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4524300" y="1534125"/>
              <a:ext cx="95400" cy="1038300"/>
            </a:xfrm>
            <a:prstGeom prst="rect">
              <a:avLst/>
            </a:prstGeom>
            <a:solidFill>
              <a:srgbClr val="878FFF">
                <a:alpha val="73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a:off x="4524300" y="2053275"/>
              <a:ext cx="95400" cy="1038300"/>
            </a:xfrm>
            <a:prstGeom prst="rect">
              <a:avLst/>
            </a:prstGeom>
            <a:solidFill>
              <a:srgbClr val="9154F8">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a:off x="4524300" y="2565875"/>
              <a:ext cx="95400" cy="1038300"/>
            </a:xfrm>
            <a:prstGeom prst="rect">
              <a:avLst/>
            </a:prstGeom>
            <a:solidFill>
              <a:srgbClr val="35C2DF">
                <a:alpha val="7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a:off x="4524300" y="3091575"/>
              <a:ext cx="95400" cy="1038300"/>
            </a:xfrm>
            <a:prstGeom prst="rect">
              <a:avLst/>
            </a:prstGeom>
            <a:solidFill>
              <a:srgbClr val="CA7BEB">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4524300" y="3610723"/>
              <a:ext cx="95400" cy="519000"/>
            </a:xfrm>
            <a:prstGeom prst="rect">
              <a:avLst/>
            </a:prstGeom>
            <a:solidFill>
              <a:srgbClr val="972CB4">
                <a:alpha val="74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3"/>
        <p:cNvGrpSpPr/>
        <p:nvPr/>
      </p:nvGrpSpPr>
      <p:grpSpPr>
        <a:xfrm>
          <a:off x="0" y="0"/>
          <a:ext cx="0" cy="0"/>
          <a:chOff x="0" y="0"/>
          <a:chExt cx="0" cy="0"/>
        </a:xfrm>
      </p:grpSpPr>
      <p:sp>
        <p:nvSpPr>
          <p:cNvPr id="74" name="Google Shape;74;p8"/>
          <p:cNvSpPr txBox="1">
            <a:spLocks noGrp="1"/>
          </p:cNvSpPr>
          <p:nvPr>
            <p:ph type="title"/>
          </p:nvPr>
        </p:nvSpPr>
        <p:spPr>
          <a:xfrm>
            <a:off x="2235000" y="1340850"/>
            <a:ext cx="4674000" cy="246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75" name="Google Shape;75;p8"/>
          <p:cNvGrpSpPr/>
          <p:nvPr/>
        </p:nvGrpSpPr>
        <p:grpSpPr>
          <a:xfrm>
            <a:off x="-77" y="3784091"/>
            <a:ext cx="2423582" cy="1357541"/>
            <a:chOff x="-77" y="3784091"/>
            <a:chExt cx="2423582" cy="1357541"/>
          </a:xfrm>
        </p:grpSpPr>
        <p:sp>
          <p:nvSpPr>
            <p:cNvPr id="76" name="Google Shape;76;p8"/>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8"/>
          <p:cNvGrpSpPr/>
          <p:nvPr/>
        </p:nvGrpSpPr>
        <p:grpSpPr>
          <a:xfrm rot="10800000">
            <a:off x="6720423" y="-9"/>
            <a:ext cx="2423582" cy="1357541"/>
            <a:chOff x="-77" y="3784091"/>
            <a:chExt cx="2423582" cy="1357541"/>
          </a:xfrm>
        </p:grpSpPr>
        <p:sp>
          <p:nvSpPr>
            <p:cNvPr id="82" name="Google Shape;82;p8"/>
            <p:cNvSpPr/>
            <p:nvPr/>
          </p:nvSpPr>
          <p:spPr>
            <a:xfrm>
              <a:off x="-77" y="4201246"/>
              <a:ext cx="1609391" cy="940370"/>
            </a:xfrm>
            <a:custGeom>
              <a:avLst/>
              <a:gdLst/>
              <a:ahLst/>
              <a:cxnLst/>
              <a:rect l="l" t="t" r="r" b="b"/>
              <a:pathLst>
                <a:path w="33428" h="19530" extrusionOk="0">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13483" y="3784091"/>
              <a:ext cx="1410360" cy="1357541"/>
            </a:xfrm>
            <a:custGeom>
              <a:avLst/>
              <a:gdLst/>
              <a:ahLst/>
              <a:cxnLst/>
              <a:rect l="l" t="t" r="r" b="b"/>
              <a:pathLst>
                <a:path w="29294" h="28194" extrusionOk="0">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a:off x="626560" y="3887658"/>
              <a:ext cx="1253840" cy="1253970"/>
            </a:xfrm>
            <a:custGeom>
              <a:avLst/>
              <a:gdLst/>
              <a:ahLst/>
              <a:cxnLst/>
              <a:rect l="l" t="t" r="r" b="b"/>
              <a:pathLst>
                <a:path w="26043" h="26043" extrusionOk="0">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a:off x="940119" y="4201246"/>
              <a:ext cx="1410360" cy="940370"/>
            </a:xfrm>
            <a:custGeom>
              <a:avLst/>
              <a:gdLst/>
              <a:ahLst/>
              <a:cxnLst/>
              <a:rect l="l" t="t" r="r" b="b"/>
              <a:pathLst>
                <a:path w="29294" h="19530" extrusionOk="0">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a:off x="1253678" y="4514786"/>
              <a:ext cx="1169827" cy="626817"/>
            </a:xfrm>
            <a:custGeom>
              <a:avLst/>
              <a:gdLst/>
              <a:ahLst/>
              <a:cxnLst/>
              <a:rect l="l" t="t" r="r" b="b"/>
              <a:pathLst>
                <a:path w="24298" h="13018" extrusionOk="0">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7"/>
        <p:cNvGrpSpPr/>
        <p:nvPr/>
      </p:nvGrpSpPr>
      <p:grpSpPr>
        <a:xfrm>
          <a:off x="0" y="0"/>
          <a:ext cx="0" cy="0"/>
          <a:chOff x="0" y="0"/>
          <a:chExt cx="0" cy="0"/>
        </a:xfrm>
      </p:grpSpPr>
      <p:sp>
        <p:nvSpPr>
          <p:cNvPr id="88" name="Google Shape;88;p9"/>
          <p:cNvSpPr txBox="1">
            <a:spLocks noGrp="1"/>
          </p:cNvSpPr>
          <p:nvPr>
            <p:ph type="title"/>
          </p:nvPr>
        </p:nvSpPr>
        <p:spPr>
          <a:xfrm>
            <a:off x="1052800" y="1689450"/>
            <a:ext cx="2617200" cy="877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9" name="Google Shape;89;p9"/>
          <p:cNvSpPr txBox="1">
            <a:spLocks noGrp="1"/>
          </p:cNvSpPr>
          <p:nvPr>
            <p:ph type="subTitle" idx="1"/>
          </p:nvPr>
        </p:nvSpPr>
        <p:spPr>
          <a:xfrm>
            <a:off x="1638300" y="2658650"/>
            <a:ext cx="2031600" cy="66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800">
                <a:latin typeface="Oswald"/>
                <a:ea typeface="Oswald"/>
                <a:cs typeface="Oswald"/>
                <a:sym typeface="Oswald"/>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0" name="Google Shape;90;p9"/>
          <p:cNvSpPr txBox="1">
            <a:spLocks noGrp="1"/>
          </p:cNvSpPr>
          <p:nvPr>
            <p:ph type="body" idx="2"/>
          </p:nvPr>
        </p:nvSpPr>
        <p:spPr>
          <a:xfrm>
            <a:off x="4001475" y="1440000"/>
            <a:ext cx="4422600" cy="2263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grpSp>
        <p:nvGrpSpPr>
          <p:cNvPr id="91" name="Google Shape;91;p9"/>
          <p:cNvGrpSpPr/>
          <p:nvPr/>
        </p:nvGrpSpPr>
        <p:grpSpPr>
          <a:xfrm>
            <a:off x="720000" y="1013625"/>
            <a:ext cx="95400" cy="3116250"/>
            <a:chOff x="4524300" y="1013625"/>
            <a:chExt cx="95400" cy="3116250"/>
          </a:xfrm>
        </p:grpSpPr>
        <p:sp>
          <p:nvSpPr>
            <p:cNvPr id="92" name="Google Shape;92;p9"/>
            <p:cNvSpPr/>
            <p:nvPr/>
          </p:nvSpPr>
          <p:spPr>
            <a:xfrm>
              <a:off x="4524300" y="1013625"/>
              <a:ext cx="95400" cy="1038300"/>
            </a:xfrm>
            <a:prstGeom prst="rect">
              <a:avLst/>
            </a:prstGeom>
            <a:solidFill>
              <a:srgbClr val="C8AEF8">
                <a:alpha val="58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
            <p:cNvSpPr/>
            <p:nvPr/>
          </p:nvSpPr>
          <p:spPr>
            <a:xfrm>
              <a:off x="4524300" y="1534125"/>
              <a:ext cx="95400" cy="1038300"/>
            </a:xfrm>
            <a:prstGeom prst="rect">
              <a:avLst/>
            </a:prstGeom>
            <a:solidFill>
              <a:srgbClr val="878FFF">
                <a:alpha val="73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a:off x="4524300" y="2053275"/>
              <a:ext cx="95400" cy="1038300"/>
            </a:xfrm>
            <a:prstGeom prst="rect">
              <a:avLst/>
            </a:prstGeom>
            <a:solidFill>
              <a:srgbClr val="9154F8">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9"/>
            <p:cNvSpPr/>
            <p:nvPr/>
          </p:nvSpPr>
          <p:spPr>
            <a:xfrm>
              <a:off x="4524300" y="2565875"/>
              <a:ext cx="95400" cy="1038300"/>
            </a:xfrm>
            <a:prstGeom prst="rect">
              <a:avLst/>
            </a:prstGeom>
            <a:solidFill>
              <a:srgbClr val="35C2DF">
                <a:alpha val="7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9"/>
            <p:cNvSpPr/>
            <p:nvPr/>
          </p:nvSpPr>
          <p:spPr>
            <a:xfrm>
              <a:off x="4524300" y="3091575"/>
              <a:ext cx="95400" cy="1038300"/>
            </a:xfrm>
            <a:prstGeom prst="rect">
              <a:avLst/>
            </a:prstGeom>
            <a:solidFill>
              <a:srgbClr val="CA7BEB">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4524300" y="3610723"/>
              <a:ext cx="95400" cy="519000"/>
            </a:xfrm>
            <a:prstGeom prst="rect">
              <a:avLst/>
            </a:prstGeom>
            <a:solidFill>
              <a:srgbClr val="972CB4">
                <a:alpha val="74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8"/>
        <p:cNvGrpSpPr/>
        <p:nvPr/>
      </p:nvGrpSpPr>
      <p:grpSpPr>
        <a:xfrm>
          <a:off x="0" y="0"/>
          <a:ext cx="0" cy="0"/>
          <a:chOff x="0" y="0"/>
          <a:chExt cx="0" cy="0"/>
        </a:xfrm>
      </p:grpSpPr>
      <p:sp>
        <p:nvSpPr>
          <p:cNvPr id="99" name="Google Shape;99;p10"/>
          <p:cNvSpPr txBox="1">
            <a:spLocks noGrp="1"/>
          </p:cNvSpPr>
          <p:nvPr>
            <p:ph type="title"/>
          </p:nvPr>
        </p:nvSpPr>
        <p:spPr>
          <a:xfrm>
            <a:off x="1552575" y="531500"/>
            <a:ext cx="4714800" cy="153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sz="3400">
                <a:solidFill>
                  <a:schemeClr val="lt1"/>
                </a:solidFill>
              </a:defRPr>
            </a:lvl1pPr>
            <a:lvl2pPr lvl="1" rtl="0">
              <a:spcBef>
                <a:spcPts val="0"/>
              </a:spcBef>
              <a:spcAft>
                <a:spcPts val="0"/>
              </a:spcAft>
              <a:buClr>
                <a:schemeClr val="lt1"/>
              </a:buClr>
              <a:buSzPts val="2800"/>
              <a:buNone/>
              <a:defRPr>
                <a:solidFill>
                  <a:schemeClr val="lt1"/>
                </a:solidFill>
                <a:latin typeface="Raleway"/>
                <a:ea typeface="Raleway"/>
                <a:cs typeface="Raleway"/>
                <a:sym typeface="Raleway"/>
              </a:defRPr>
            </a:lvl2pPr>
            <a:lvl3pPr lvl="2" rtl="0">
              <a:spcBef>
                <a:spcPts val="0"/>
              </a:spcBef>
              <a:spcAft>
                <a:spcPts val="0"/>
              </a:spcAft>
              <a:buClr>
                <a:schemeClr val="lt1"/>
              </a:buClr>
              <a:buSzPts val="2800"/>
              <a:buNone/>
              <a:defRPr>
                <a:solidFill>
                  <a:schemeClr val="lt1"/>
                </a:solidFill>
                <a:latin typeface="Raleway"/>
                <a:ea typeface="Raleway"/>
                <a:cs typeface="Raleway"/>
                <a:sym typeface="Raleway"/>
              </a:defRPr>
            </a:lvl3pPr>
            <a:lvl4pPr lvl="3" rtl="0">
              <a:spcBef>
                <a:spcPts val="0"/>
              </a:spcBef>
              <a:spcAft>
                <a:spcPts val="0"/>
              </a:spcAft>
              <a:buClr>
                <a:schemeClr val="lt1"/>
              </a:buClr>
              <a:buSzPts val="2800"/>
              <a:buNone/>
              <a:defRPr>
                <a:solidFill>
                  <a:schemeClr val="lt1"/>
                </a:solidFill>
                <a:latin typeface="Raleway"/>
                <a:ea typeface="Raleway"/>
                <a:cs typeface="Raleway"/>
                <a:sym typeface="Raleway"/>
              </a:defRPr>
            </a:lvl4pPr>
            <a:lvl5pPr lvl="4" rtl="0">
              <a:spcBef>
                <a:spcPts val="0"/>
              </a:spcBef>
              <a:spcAft>
                <a:spcPts val="0"/>
              </a:spcAft>
              <a:buClr>
                <a:schemeClr val="lt1"/>
              </a:buClr>
              <a:buSzPts val="2800"/>
              <a:buNone/>
              <a:defRPr>
                <a:solidFill>
                  <a:schemeClr val="lt1"/>
                </a:solidFill>
                <a:latin typeface="Raleway"/>
                <a:ea typeface="Raleway"/>
                <a:cs typeface="Raleway"/>
                <a:sym typeface="Raleway"/>
              </a:defRPr>
            </a:lvl5pPr>
            <a:lvl6pPr lvl="5" rtl="0">
              <a:spcBef>
                <a:spcPts val="0"/>
              </a:spcBef>
              <a:spcAft>
                <a:spcPts val="0"/>
              </a:spcAft>
              <a:buClr>
                <a:schemeClr val="lt1"/>
              </a:buClr>
              <a:buSzPts val="2800"/>
              <a:buNone/>
              <a:defRPr>
                <a:solidFill>
                  <a:schemeClr val="lt1"/>
                </a:solidFill>
                <a:latin typeface="Raleway"/>
                <a:ea typeface="Raleway"/>
                <a:cs typeface="Raleway"/>
                <a:sym typeface="Raleway"/>
              </a:defRPr>
            </a:lvl6pPr>
            <a:lvl7pPr lvl="6" rtl="0">
              <a:spcBef>
                <a:spcPts val="0"/>
              </a:spcBef>
              <a:spcAft>
                <a:spcPts val="0"/>
              </a:spcAft>
              <a:buClr>
                <a:schemeClr val="lt1"/>
              </a:buClr>
              <a:buSzPts val="2800"/>
              <a:buNone/>
              <a:defRPr>
                <a:solidFill>
                  <a:schemeClr val="lt1"/>
                </a:solidFill>
                <a:latin typeface="Raleway"/>
                <a:ea typeface="Raleway"/>
                <a:cs typeface="Raleway"/>
                <a:sym typeface="Raleway"/>
              </a:defRPr>
            </a:lvl7pPr>
            <a:lvl8pPr lvl="7" rtl="0">
              <a:spcBef>
                <a:spcPts val="0"/>
              </a:spcBef>
              <a:spcAft>
                <a:spcPts val="0"/>
              </a:spcAft>
              <a:buClr>
                <a:schemeClr val="lt1"/>
              </a:buClr>
              <a:buSzPts val="2800"/>
              <a:buNone/>
              <a:defRPr>
                <a:solidFill>
                  <a:schemeClr val="lt1"/>
                </a:solidFill>
                <a:latin typeface="Raleway"/>
                <a:ea typeface="Raleway"/>
                <a:cs typeface="Raleway"/>
                <a:sym typeface="Raleway"/>
              </a:defRPr>
            </a:lvl8pPr>
            <a:lvl9pPr lvl="8" rtl="0">
              <a:spcBef>
                <a:spcPts val="0"/>
              </a:spcBef>
              <a:spcAft>
                <a:spcPts val="0"/>
              </a:spcAft>
              <a:buClr>
                <a:schemeClr val="lt1"/>
              </a:buClr>
              <a:buSzPts val="2800"/>
              <a:buNone/>
              <a:defRPr>
                <a:solidFill>
                  <a:schemeClr val="lt1"/>
                </a:solidFill>
                <a:latin typeface="Raleway"/>
                <a:ea typeface="Raleway"/>
                <a:cs typeface="Raleway"/>
                <a:sym typeface="Raleway"/>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13367C"/>
            </a:gs>
            <a:gs pos="100000">
              <a:schemeClr val="dk2"/>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rtl="0">
              <a:lnSpc>
                <a:spcPct val="100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savatarr.com"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mailto:raveesh@savatarr.tech" TargetMode="External"/><Relationship Id="rId4" Type="http://schemas.openxmlformats.org/officeDocument/2006/relationships/hyperlink" Target="mailto:business@savatarr.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0"/>
          <p:cNvSpPr/>
          <p:nvPr/>
        </p:nvSpPr>
        <p:spPr>
          <a:xfrm>
            <a:off x="5646147" y="2701671"/>
            <a:ext cx="68916" cy="31575"/>
          </a:xfrm>
          <a:custGeom>
            <a:avLst/>
            <a:gdLst/>
            <a:ahLst/>
            <a:cxnLst/>
            <a:rect l="l" t="t" r="r" b="b"/>
            <a:pathLst>
              <a:path w="2259" h="1035" extrusionOk="0">
                <a:moveTo>
                  <a:pt x="125" y="899"/>
                </a:moveTo>
                <a:lnTo>
                  <a:pt x="125" y="899"/>
                </a:lnTo>
                <a:cubicBezTo>
                  <a:pt x="132" y="943"/>
                  <a:pt x="142" y="989"/>
                  <a:pt x="157" y="1035"/>
                </a:cubicBezTo>
                <a:cubicBezTo>
                  <a:pt x="157" y="1001"/>
                  <a:pt x="157" y="1001"/>
                  <a:pt x="157" y="1001"/>
                </a:cubicBezTo>
                <a:cubicBezTo>
                  <a:pt x="144" y="967"/>
                  <a:pt x="133" y="933"/>
                  <a:pt x="125" y="899"/>
                </a:cubicBezTo>
                <a:close/>
                <a:moveTo>
                  <a:pt x="891" y="1"/>
                </a:moveTo>
                <a:cubicBezTo>
                  <a:pt x="329" y="1"/>
                  <a:pt x="1" y="409"/>
                  <a:pt x="125" y="899"/>
                </a:cubicBezTo>
                <a:lnTo>
                  <a:pt x="125" y="899"/>
                </a:lnTo>
                <a:cubicBezTo>
                  <a:pt x="49" y="429"/>
                  <a:pt x="373" y="67"/>
                  <a:pt x="891" y="67"/>
                </a:cubicBezTo>
                <a:cubicBezTo>
                  <a:pt x="1491" y="67"/>
                  <a:pt x="2091" y="501"/>
                  <a:pt x="2258" y="1035"/>
                </a:cubicBezTo>
                <a:cubicBezTo>
                  <a:pt x="2258" y="1001"/>
                  <a:pt x="2258" y="1001"/>
                  <a:pt x="2258" y="1001"/>
                </a:cubicBezTo>
                <a:cubicBezTo>
                  <a:pt x="2091" y="468"/>
                  <a:pt x="1458" y="1"/>
                  <a:pt x="891" y="1"/>
                </a:cubicBezTo>
                <a:close/>
              </a:path>
            </a:pathLst>
          </a:custGeom>
          <a:solidFill>
            <a:srgbClr val="FFF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0"/>
          <p:cNvSpPr/>
          <p:nvPr/>
        </p:nvSpPr>
        <p:spPr>
          <a:xfrm>
            <a:off x="5764205" y="2701671"/>
            <a:ext cx="68886" cy="31575"/>
          </a:xfrm>
          <a:custGeom>
            <a:avLst/>
            <a:gdLst/>
            <a:ahLst/>
            <a:cxnLst/>
            <a:rect l="l" t="t" r="r" b="b"/>
            <a:pathLst>
              <a:path w="2258" h="1035" extrusionOk="0">
                <a:moveTo>
                  <a:pt x="124" y="899"/>
                </a:moveTo>
                <a:cubicBezTo>
                  <a:pt x="131" y="943"/>
                  <a:pt x="142" y="989"/>
                  <a:pt x="156" y="1035"/>
                </a:cubicBezTo>
                <a:cubicBezTo>
                  <a:pt x="156" y="1001"/>
                  <a:pt x="156" y="1001"/>
                  <a:pt x="156" y="1001"/>
                </a:cubicBezTo>
                <a:cubicBezTo>
                  <a:pt x="143" y="967"/>
                  <a:pt x="133" y="933"/>
                  <a:pt x="124" y="899"/>
                </a:cubicBezTo>
                <a:close/>
                <a:moveTo>
                  <a:pt x="890" y="1"/>
                </a:moveTo>
                <a:cubicBezTo>
                  <a:pt x="328" y="1"/>
                  <a:pt x="0" y="409"/>
                  <a:pt x="124" y="899"/>
                </a:cubicBezTo>
                <a:lnTo>
                  <a:pt x="124" y="899"/>
                </a:lnTo>
                <a:cubicBezTo>
                  <a:pt x="49" y="429"/>
                  <a:pt x="372" y="67"/>
                  <a:pt x="890" y="67"/>
                </a:cubicBezTo>
                <a:cubicBezTo>
                  <a:pt x="1490" y="67"/>
                  <a:pt x="2091" y="501"/>
                  <a:pt x="2258" y="1035"/>
                </a:cubicBezTo>
                <a:cubicBezTo>
                  <a:pt x="2258" y="1001"/>
                  <a:pt x="2258" y="1001"/>
                  <a:pt x="2258" y="1001"/>
                </a:cubicBezTo>
                <a:cubicBezTo>
                  <a:pt x="2091" y="468"/>
                  <a:pt x="1457" y="1"/>
                  <a:pt x="890" y="1"/>
                </a:cubicBezTo>
                <a:close/>
              </a:path>
            </a:pathLst>
          </a:custGeom>
          <a:solidFill>
            <a:srgbClr val="FF52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0"/>
          <p:cNvSpPr/>
          <p:nvPr/>
        </p:nvSpPr>
        <p:spPr>
          <a:xfrm>
            <a:off x="5882232" y="2701671"/>
            <a:ext cx="68916" cy="31575"/>
          </a:xfrm>
          <a:custGeom>
            <a:avLst/>
            <a:gdLst/>
            <a:ahLst/>
            <a:cxnLst/>
            <a:rect l="l" t="t" r="r" b="b"/>
            <a:pathLst>
              <a:path w="2259" h="1035" extrusionOk="0">
                <a:moveTo>
                  <a:pt x="124" y="899"/>
                </a:moveTo>
                <a:cubicBezTo>
                  <a:pt x="131" y="943"/>
                  <a:pt x="142" y="989"/>
                  <a:pt x="157" y="1035"/>
                </a:cubicBezTo>
                <a:cubicBezTo>
                  <a:pt x="157" y="1001"/>
                  <a:pt x="157" y="1001"/>
                  <a:pt x="157" y="1001"/>
                </a:cubicBezTo>
                <a:cubicBezTo>
                  <a:pt x="144" y="967"/>
                  <a:pt x="133" y="933"/>
                  <a:pt x="124" y="899"/>
                </a:cubicBezTo>
                <a:close/>
                <a:moveTo>
                  <a:pt x="890" y="1"/>
                </a:moveTo>
                <a:cubicBezTo>
                  <a:pt x="329" y="1"/>
                  <a:pt x="1" y="409"/>
                  <a:pt x="124" y="899"/>
                </a:cubicBezTo>
                <a:lnTo>
                  <a:pt x="124" y="899"/>
                </a:lnTo>
                <a:cubicBezTo>
                  <a:pt x="49" y="429"/>
                  <a:pt x="372" y="67"/>
                  <a:pt x="890" y="67"/>
                </a:cubicBezTo>
                <a:cubicBezTo>
                  <a:pt x="1491" y="67"/>
                  <a:pt x="2091" y="501"/>
                  <a:pt x="2258" y="1035"/>
                </a:cubicBezTo>
                <a:cubicBezTo>
                  <a:pt x="2258" y="1001"/>
                  <a:pt x="2258" y="1001"/>
                  <a:pt x="2258" y="1001"/>
                </a:cubicBezTo>
                <a:cubicBezTo>
                  <a:pt x="2091" y="468"/>
                  <a:pt x="1491" y="1"/>
                  <a:pt x="890" y="1"/>
                </a:cubicBezTo>
                <a:close/>
              </a:path>
            </a:pathLst>
          </a:custGeom>
          <a:solidFill>
            <a:srgbClr val="45FF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0"/>
          <p:cNvSpPr/>
          <p:nvPr/>
        </p:nvSpPr>
        <p:spPr>
          <a:xfrm>
            <a:off x="7905503" y="1362835"/>
            <a:ext cx="53384" cy="27164"/>
          </a:xfrm>
          <a:custGeom>
            <a:avLst/>
            <a:gdLst/>
            <a:ahLst/>
            <a:cxnLst/>
            <a:rect l="l" t="t" r="r" b="b"/>
            <a:pathLst>
              <a:path w="2036" h="1036" extrusionOk="0">
                <a:moveTo>
                  <a:pt x="1001" y="1"/>
                </a:moveTo>
                <a:cubicBezTo>
                  <a:pt x="434" y="1"/>
                  <a:pt x="0" y="435"/>
                  <a:pt x="0" y="1002"/>
                </a:cubicBezTo>
                <a:lnTo>
                  <a:pt x="0" y="1035"/>
                </a:lnTo>
                <a:cubicBezTo>
                  <a:pt x="0" y="468"/>
                  <a:pt x="434" y="1"/>
                  <a:pt x="1001" y="1"/>
                </a:cubicBezTo>
                <a:close/>
                <a:moveTo>
                  <a:pt x="1001" y="1"/>
                </a:moveTo>
                <a:cubicBezTo>
                  <a:pt x="1568" y="1"/>
                  <a:pt x="2035" y="468"/>
                  <a:pt x="2035" y="1035"/>
                </a:cubicBezTo>
                <a:lnTo>
                  <a:pt x="2035" y="1002"/>
                </a:lnTo>
                <a:cubicBezTo>
                  <a:pt x="2035" y="435"/>
                  <a:pt x="1568" y="1"/>
                  <a:pt x="1001" y="1"/>
                </a:cubicBezTo>
                <a:close/>
              </a:path>
            </a:pathLst>
          </a:custGeom>
          <a:solidFill>
            <a:srgbClr val="84F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2" name="Google Shape;212;p20"/>
          <p:cNvPicPr preferRelativeResize="0"/>
          <p:nvPr/>
        </p:nvPicPr>
        <p:blipFill rotWithShape="1">
          <a:blip r:embed="rId3">
            <a:alphaModFix/>
          </a:blip>
          <a:srcRect t="-7940" b="7940"/>
          <a:stretch/>
        </p:blipFill>
        <p:spPr>
          <a:xfrm>
            <a:off x="2171887" y="195875"/>
            <a:ext cx="4800225" cy="4261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73;p27">
            <a:extLst>
              <a:ext uri="{FF2B5EF4-FFF2-40B4-BE49-F238E27FC236}">
                <a16:creationId xmlns:a16="http://schemas.microsoft.com/office/drawing/2014/main" id="{B2616811-17CD-8924-2EBB-9C4B37565C67}"/>
              </a:ext>
            </a:extLst>
          </p:cNvPr>
          <p:cNvSpPr txBox="1"/>
          <p:nvPr/>
        </p:nvSpPr>
        <p:spPr>
          <a:xfrm>
            <a:off x="1738675" y="434750"/>
            <a:ext cx="5913000" cy="4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dk1"/>
                </a:solidFill>
                <a:latin typeface="Roboto"/>
                <a:ea typeface="Roboto"/>
                <a:cs typeface="Roboto"/>
                <a:sym typeface="Roboto"/>
              </a:rPr>
              <a:t>4. Godrej Professional</a:t>
            </a:r>
            <a:endParaRPr b="1" dirty="0">
              <a:solidFill>
                <a:schemeClr val="dk1"/>
              </a:solidFill>
              <a:latin typeface="Roboto"/>
              <a:ea typeface="Roboto"/>
              <a:cs typeface="Roboto"/>
              <a:sym typeface="Roboto"/>
            </a:endParaRPr>
          </a:p>
        </p:txBody>
      </p:sp>
      <p:pic>
        <p:nvPicPr>
          <p:cNvPr id="5" name="Picture 4">
            <a:extLst>
              <a:ext uri="{FF2B5EF4-FFF2-40B4-BE49-F238E27FC236}">
                <a16:creationId xmlns:a16="http://schemas.microsoft.com/office/drawing/2014/main" id="{AF0D8620-D324-92A5-FDB9-ABE139E54E28}"/>
              </a:ext>
            </a:extLst>
          </p:cNvPr>
          <p:cNvPicPr>
            <a:picLocks noChangeAspect="1"/>
          </p:cNvPicPr>
          <p:nvPr/>
        </p:nvPicPr>
        <p:blipFill>
          <a:blip r:embed="rId2"/>
          <a:stretch>
            <a:fillRect/>
          </a:stretch>
        </p:blipFill>
        <p:spPr>
          <a:xfrm>
            <a:off x="330222" y="1071562"/>
            <a:ext cx="8249422" cy="3765946"/>
          </a:xfrm>
          <a:prstGeom prst="rect">
            <a:avLst/>
          </a:prstGeom>
        </p:spPr>
      </p:pic>
    </p:spTree>
    <p:extLst>
      <p:ext uri="{BB962C8B-B14F-4D97-AF65-F5344CB8AC3E}">
        <p14:creationId xmlns:p14="http://schemas.microsoft.com/office/powerpoint/2010/main" val="1231737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79;p28">
            <a:extLst>
              <a:ext uri="{FF2B5EF4-FFF2-40B4-BE49-F238E27FC236}">
                <a16:creationId xmlns:a16="http://schemas.microsoft.com/office/drawing/2014/main" id="{72E398A5-44B3-3C8E-C182-40E8A4F5A9A8}"/>
              </a:ext>
            </a:extLst>
          </p:cNvPr>
          <p:cNvSpPr txBox="1">
            <a:spLocks noGrp="1"/>
          </p:cNvSpPr>
          <p:nvPr>
            <p:ph type="title"/>
          </p:nvPr>
        </p:nvSpPr>
        <p:spPr>
          <a:xfrm>
            <a:off x="720725" y="539750"/>
            <a:ext cx="7702550" cy="5730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DESCRIPTION:</a:t>
            </a:r>
            <a:endParaRPr dirty="0"/>
          </a:p>
        </p:txBody>
      </p:sp>
      <p:sp>
        <p:nvSpPr>
          <p:cNvPr id="5" name="TextBox 4">
            <a:extLst>
              <a:ext uri="{FF2B5EF4-FFF2-40B4-BE49-F238E27FC236}">
                <a16:creationId xmlns:a16="http://schemas.microsoft.com/office/drawing/2014/main" id="{86BC2D21-7BAD-5E66-C350-1CC980714DE7}"/>
              </a:ext>
            </a:extLst>
          </p:cNvPr>
          <p:cNvSpPr txBox="1"/>
          <p:nvPr/>
        </p:nvSpPr>
        <p:spPr>
          <a:xfrm>
            <a:off x="842964" y="1293019"/>
            <a:ext cx="7765256" cy="3228576"/>
          </a:xfrm>
          <a:prstGeom prst="rect">
            <a:avLst/>
          </a:prstGeom>
          <a:noFill/>
        </p:spPr>
        <p:txBody>
          <a:bodyPr wrap="square">
            <a:spAutoFit/>
          </a:bodyPr>
          <a:lstStyle/>
          <a:p>
            <a:pPr lvl="0">
              <a:lnSpc>
                <a:spcPct val="115000"/>
              </a:lnSpc>
              <a:spcAft>
                <a:spcPts val="1200"/>
              </a:spcAft>
            </a:pPr>
            <a:r>
              <a:rPr lang="en-GB" b="1"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We at Savatarr have ensured that the Godrej Professional project is delivered on time, keeping in mind all the Industry standards are met aligned with the client, besides the development we also consulted them for security measures to be taken for the website.</a:t>
            </a:r>
            <a:endParaRPr lang="en-IN" b="1"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0" lvl="0" indent="0" algn="l" rtl="0">
              <a:spcBef>
                <a:spcPts val="0"/>
              </a:spcBef>
              <a:spcAft>
                <a:spcPts val="0"/>
              </a:spcAft>
              <a:buNone/>
            </a:pPr>
            <a:endParaRPr lang="en-US" dirty="0">
              <a:solidFill>
                <a:schemeClr val="dk1"/>
              </a:solidFill>
              <a:latin typeface="Roboto"/>
              <a:ea typeface="Roboto"/>
              <a:cs typeface="Roboto"/>
              <a:sym typeface="Roboto"/>
            </a:endParaRPr>
          </a:p>
          <a:p>
            <a:pPr>
              <a:lnSpc>
                <a:spcPct val="115000"/>
              </a:lnSpc>
              <a:spcBef>
                <a:spcPts val="1400"/>
              </a:spcBef>
              <a:spcAft>
                <a:spcPts val="400"/>
              </a:spcAft>
            </a:pPr>
            <a:r>
              <a:rPr lang="en-GB" b="1" dirty="0">
                <a:solidFill>
                  <a:schemeClr val="bg1"/>
                </a:solidFill>
                <a:effectLst/>
                <a:latin typeface="Roboto" panose="02000000000000000000" pitchFamily="2" charset="0"/>
                <a:ea typeface="Roboto" panose="02000000000000000000" pitchFamily="2" charset="0"/>
                <a:cs typeface="Roboto" panose="02000000000000000000" pitchFamily="2" charset="0"/>
              </a:rPr>
              <a:t>Results and Impact</a:t>
            </a:r>
            <a:endParaRPr lang="en-IN" b="1"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171450" indent="-171450">
              <a:lnSpc>
                <a:spcPct val="115000"/>
              </a:lnSpc>
              <a:spcBef>
                <a:spcPts val="1400"/>
              </a:spcBef>
              <a:spcAft>
                <a:spcPts val="400"/>
              </a:spcAft>
              <a:buClr>
                <a:schemeClr val="bg1"/>
              </a:buClr>
              <a:buFont typeface="Arial" panose="020B0604020202020204" pitchFamily="34" charset="0"/>
              <a:buChar char="•"/>
            </a:pPr>
            <a:r>
              <a:rPr lang="en-GB" sz="1200" b="1"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Key Achievements:</a:t>
            </a:r>
            <a:r>
              <a:rPr lang="en-GB" sz="120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 We delivered the project in just 45 days despite hurdles like DDOS attacks on the server.</a:t>
            </a:r>
            <a:endParaRPr lang="en-IN" sz="12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171450" indent="-171450">
              <a:lnSpc>
                <a:spcPct val="115000"/>
              </a:lnSpc>
              <a:spcBef>
                <a:spcPts val="1400"/>
              </a:spcBef>
              <a:spcAft>
                <a:spcPts val="400"/>
              </a:spcAft>
              <a:buClr>
                <a:schemeClr val="bg1"/>
              </a:buClr>
              <a:buFont typeface="Arial" panose="020B0604020202020204" pitchFamily="34" charset="0"/>
              <a:buChar char="•"/>
            </a:pPr>
            <a:r>
              <a:rPr lang="en-GB" sz="1200" b="1"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Metrics or Data:</a:t>
            </a:r>
            <a:r>
              <a:rPr lang="en-GB" sz="120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 The project is Live and the client was really happy with the delivery. </a:t>
            </a:r>
          </a:p>
          <a:p>
            <a:pPr marL="171450" indent="-171450">
              <a:lnSpc>
                <a:spcPct val="115000"/>
              </a:lnSpc>
              <a:spcBef>
                <a:spcPts val="1400"/>
              </a:spcBef>
              <a:spcAft>
                <a:spcPts val="400"/>
              </a:spcAft>
              <a:buClr>
                <a:schemeClr val="bg1"/>
              </a:buClr>
              <a:buFont typeface="Arial" panose="020B0604020202020204" pitchFamily="34" charset="0"/>
              <a:buChar char="•"/>
            </a:pPr>
            <a:r>
              <a:rPr lang="en-GB" sz="1200" b="1"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Client Feedback:</a:t>
            </a:r>
            <a:r>
              <a:rPr lang="en-GB" sz="120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 We received appreciation from the client for our fast delivery of the project.</a:t>
            </a:r>
            <a:endParaRPr lang="en-IN" sz="120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0" lvl="0" indent="0" algn="l" rtl="0">
              <a:spcBef>
                <a:spcPts val="0"/>
              </a:spcBef>
              <a:spcAft>
                <a:spcPts val="0"/>
              </a:spcAft>
              <a:buNone/>
            </a:pPr>
            <a:endParaRPr lang="en-US"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1647885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A357F-75BD-D9B7-F2FC-0E5D9D62510A}"/>
              </a:ext>
            </a:extLst>
          </p:cNvPr>
          <p:cNvSpPr>
            <a:spLocks noGrp="1"/>
          </p:cNvSpPr>
          <p:nvPr>
            <p:ph type="title"/>
          </p:nvPr>
        </p:nvSpPr>
        <p:spPr/>
        <p:txBody>
          <a:bodyPr/>
          <a:lstStyle/>
          <a:p>
            <a:r>
              <a:rPr lang="en-GB" sz="1800" b="1" dirty="0">
                <a:solidFill>
                  <a:schemeClr val="bg1"/>
                </a:solidFill>
                <a:effectLst/>
                <a:latin typeface="Roboto" panose="02000000000000000000" pitchFamily="2" charset="0"/>
                <a:ea typeface="Roboto" panose="02000000000000000000" pitchFamily="2" charset="0"/>
                <a:cs typeface="Roboto" panose="02000000000000000000" pitchFamily="2" charset="0"/>
              </a:rPr>
              <a:t>Our Responsibilities :</a:t>
            </a:r>
            <a:br>
              <a:rPr lang="en-IN" sz="1800" b="1" dirty="0">
                <a:solidFill>
                  <a:schemeClr val="bg1"/>
                </a:solidFill>
                <a:effectLst/>
                <a:latin typeface="Roboto" panose="02000000000000000000" pitchFamily="2" charset="0"/>
                <a:ea typeface="Roboto" panose="02000000000000000000" pitchFamily="2" charset="0"/>
                <a:cs typeface="Roboto" panose="02000000000000000000" pitchFamily="2" charset="0"/>
              </a:rPr>
            </a:br>
            <a:endParaRPr lang="en-IN" sz="18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107B0F4D-6BAE-DFB0-E034-0A2583AE9476}"/>
              </a:ext>
            </a:extLst>
          </p:cNvPr>
          <p:cNvSpPr txBox="1"/>
          <p:nvPr/>
        </p:nvSpPr>
        <p:spPr>
          <a:xfrm>
            <a:off x="720000" y="1067565"/>
            <a:ext cx="7981088" cy="1293431"/>
          </a:xfrm>
          <a:prstGeom prst="rect">
            <a:avLst/>
          </a:prstGeom>
          <a:noFill/>
        </p:spPr>
        <p:txBody>
          <a:bodyPr wrap="square">
            <a:spAutoFit/>
          </a:bodyPr>
          <a:lstStyle/>
          <a:p>
            <a:pPr marL="342900" lvl="0" indent="-342900">
              <a:lnSpc>
                <a:spcPct val="115000"/>
              </a:lnSpc>
              <a:spcBef>
                <a:spcPts val="1200"/>
              </a:spcBef>
              <a:spcAft>
                <a:spcPts val="0"/>
              </a:spcAft>
              <a:buClr>
                <a:schemeClr val="bg1"/>
              </a:buClr>
              <a:buFont typeface="Arial" panose="020B0604020202020204" pitchFamily="34" charset="0"/>
              <a:buChar char="●"/>
            </a:pPr>
            <a:r>
              <a:rPr lang="en-GB" sz="1200" b="1"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Position:</a:t>
            </a:r>
            <a:r>
              <a:rPr lang="en-GB" sz="120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 Project Management and Cyber Security Head</a:t>
            </a:r>
          </a:p>
          <a:p>
            <a:pPr marL="342900" lvl="0" indent="-342900">
              <a:lnSpc>
                <a:spcPct val="115000"/>
              </a:lnSpc>
              <a:spcBef>
                <a:spcPts val="1200"/>
              </a:spcBef>
              <a:spcAft>
                <a:spcPts val="0"/>
              </a:spcAft>
              <a:buClr>
                <a:schemeClr val="bg1"/>
              </a:buClr>
              <a:buFont typeface="Arial" panose="020B0604020202020204" pitchFamily="34" charset="0"/>
              <a:buChar char="●"/>
            </a:pPr>
            <a:endParaRPr lang="en-IN" sz="120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342900" lvl="0" indent="-342900">
              <a:lnSpc>
                <a:spcPct val="115000"/>
              </a:lnSpc>
              <a:spcAft>
                <a:spcPts val="1200"/>
              </a:spcAft>
              <a:buClr>
                <a:schemeClr val="bg1"/>
              </a:buClr>
              <a:buFont typeface="Arial" panose="020B0604020202020204" pitchFamily="34" charset="0"/>
              <a:buChar char="●"/>
            </a:pPr>
            <a:r>
              <a:rPr lang="en-GB" sz="1200" b="1"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Key Responsibilities:</a:t>
            </a:r>
            <a:r>
              <a:rPr lang="en-GB" sz="120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 We at Savatarr have ensured that the Godrej Professional project is delivered on time, keeping in mind all the Industry standards are met aligned with the client, besides the development we also consulted them for security measures to be taken for the website.</a:t>
            </a:r>
            <a:endParaRPr lang="en-IN" sz="120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p:txBody>
      </p:sp>
      <p:sp>
        <p:nvSpPr>
          <p:cNvPr id="6" name="TextBox 5">
            <a:extLst>
              <a:ext uri="{FF2B5EF4-FFF2-40B4-BE49-F238E27FC236}">
                <a16:creationId xmlns:a16="http://schemas.microsoft.com/office/drawing/2014/main" id="{DC9CB061-9783-8F71-D4A7-525DB8F61AA3}"/>
              </a:ext>
            </a:extLst>
          </p:cNvPr>
          <p:cNvSpPr txBox="1"/>
          <p:nvPr/>
        </p:nvSpPr>
        <p:spPr>
          <a:xfrm>
            <a:off x="800100" y="2499608"/>
            <a:ext cx="4572000" cy="388953"/>
          </a:xfrm>
          <a:prstGeom prst="rect">
            <a:avLst/>
          </a:prstGeom>
          <a:noFill/>
        </p:spPr>
        <p:txBody>
          <a:bodyPr wrap="square">
            <a:spAutoFit/>
          </a:bodyPr>
          <a:lstStyle/>
          <a:p>
            <a:pPr>
              <a:lnSpc>
                <a:spcPct val="115000"/>
              </a:lnSpc>
              <a:spcBef>
                <a:spcPts val="1400"/>
              </a:spcBef>
              <a:spcAft>
                <a:spcPts val="400"/>
              </a:spcAft>
            </a:pPr>
            <a:r>
              <a:rPr lang="en-GB" sz="1800" b="1" dirty="0">
                <a:solidFill>
                  <a:schemeClr val="bg1"/>
                </a:solidFill>
                <a:effectLst/>
                <a:latin typeface="Roboto" panose="02000000000000000000" pitchFamily="2" charset="0"/>
                <a:ea typeface="Roboto" panose="02000000000000000000" pitchFamily="2" charset="0"/>
                <a:cs typeface="Roboto" panose="02000000000000000000" pitchFamily="2" charset="0"/>
              </a:rPr>
              <a:t>Technical Aspects :</a:t>
            </a:r>
            <a:endParaRPr lang="en-IN" sz="1800" b="1"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1EFC5817-0ED5-7D43-2F79-77044E8AB18A}"/>
              </a:ext>
            </a:extLst>
          </p:cNvPr>
          <p:cNvSpPr txBox="1"/>
          <p:nvPr/>
        </p:nvSpPr>
        <p:spPr>
          <a:xfrm>
            <a:off x="800100" y="3310069"/>
            <a:ext cx="7981088" cy="1293431"/>
          </a:xfrm>
          <a:prstGeom prst="rect">
            <a:avLst/>
          </a:prstGeom>
          <a:noFill/>
        </p:spPr>
        <p:txBody>
          <a:bodyPr wrap="square">
            <a:spAutoFit/>
          </a:bodyPr>
          <a:lstStyle/>
          <a:p>
            <a:pPr marL="342900" lvl="0" indent="-342900">
              <a:lnSpc>
                <a:spcPct val="115000"/>
              </a:lnSpc>
              <a:spcBef>
                <a:spcPts val="1200"/>
              </a:spcBef>
              <a:spcAft>
                <a:spcPts val="0"/>
              </a:spcAft>
              <a:buClr>
                <a:schemeClr val="bg1"/>
              </a:buClr>
              <a:buFont typeface="Arial" panose="020B0604020202020204" pitchFamily="34" charset="0"/>
              <a:buChar char="●"/>
            </a:pPr>
            <a:r>
              <a:rPr lang="en-GB" sz="1200" b="1"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Technologies Used:</a:t>
            </a:r>
            <a:r>
              <a:rPr lang="en-GB" sz="120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 PHP Laravel, Open Admin, MySQL, Apache2 server on Microsoft Azure.</a:t>
            </a:r>
          </a:p>
          <a:p>
            <a:pPr marL="342900" lvl="0" indent="-342900">
              <a:lnSpc>
                <a:spcPct val="115000"/>
              </a:lnSpc>
              <a:spcBef>
                <a:spcPts val="1200"/>
              </a:spcBef>
              <a:spcAft>
                <a:spcPts val="0"/>
              </a:spcAft>
              <a:buClr>
                <a:schemeClr val="bg1"/>
              </a:buClr>
              <a:buFont typeface="Arial" panose="020B0604020202020204" pitchFamily="34" charset="0"/>
              <a:buChar char="●"/>
            </a:pPr>
            <a:endParaRPr lang="en-IN" sz="120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342900" lvl="0" indent="-342900">
              <a:lnSpc>
                <a:spcPct val="115000"/>
              </a:lnSpc>
              <a:spcAft>
                <a:spcPts val="1200"/>
              </a:spcAft>
              <a:buClr>
                <a:schemeClr val="bg1"/>
              </a:buClr>
              <a:buFont typeface="Arial" panose="020B0604020202020204" pitchFamily="34" charset="0"/>
              <a:buChar char="●"/>
            </a:pPr>
            <a:r>
              <a:rPr lang="en-GB" sz="1200" b="1"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Challenges and Solutions:</a:t>
            </a:r>
            <a:r>
              <a:rPr lang="en-GB" sz="120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 It was all good until we were on the development server, once we got live on Beta, our servers went under DDOS attack and thanks to our security experts we managed to migrate our servers to a previous snapshot and within 3 hours we were back live with a much more secure server infra.</a:t>
            </a:r>
            <a:endParaRPr lang="en-IN" sz="120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973894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D5080-33C8-B307-7F6B-E6B33ADE81B3}"/>
            </a:ext>
          </a:extLst>
        </p:cNvPr>
        <p:cNvGrpSpPr/>
        <p:nvPr/>
      </p:nvGrpSpPr>
      <p:grpSpPr>
        <a:xfrm>
          <a:off x="0" y="0"/>
          <a:ext cx="0" cy="0"/>
          <a:chOff x="0" y="0"/>
          <a:chExt cx="0" cy="0"/>
        </a:xfrm>
      </p:grpSpPr>
      <p:sp>
        <p:nvSpPr>
          <p:cNvPr id="3" name="Google Shape;373;p27">
            <a:extLst>
              <a:ext uri="{FF2B5EF4-FFF2-40B4-BE49-F238E27FC236}">
                <a16:creationId xmlns:a16="http://schemas.microsoft.com/office/drawing/2014/main" id="{B4C497A0-536E-6BA8-285D-91C3CF60E23E}"/>
              </a:ext>
            </a:extLst>
          </p:cNvPr>
          <p:cNvSpPr txBox="1"/>
          <p:nvPr/>
        </p:nvSpPr>
        <p:spPr>
          <a:xfrm>
            <a:off x="1738675" y="434750"/>
            <a:ext cx="5913000" cy="4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dk1"/>
                </a:solidFill>
                <a:latin typeface="Roboto"/>
                <a:ea typeface="Roboto"/>
                <a:cs typeface="Roboto"/>
                <a:sym typeface="Roboto"/>
              </a:rPr>
              <a:t>5. Pidilite Nina</a:t>
            </a:r>
            <a:endParaRPr b="1" dirty="0">
              <a:solidFill>
                <a:schemeClr val="dk1"/>
              </a:solidFill>
              <a:latin typeface="Roboto"/>
              <a:ea typeface="Roboto"/>
              <a:cs typeface="Roboto"/>
              <a:sym typeface="Roboto"/>
            </a:endParaRPr>
          </a:p>
        </p:txBody>
      </p:sp>
      <p:pic>
        <p:nvPicPr>
          <p:cNvPr id="4" name="Picture 3">
            <a:extLst>
              <a:ext uri="{FF2B5EF4-FFF2-40B4-BE49-F238E27FC236}">
                <a16:creationId xmlns:a16="http://schemas.microsoft.com/office/drawing/2014/main" id="{D04CE767-78AD-1830-2A19-A2238E15CBD4}"/>
              </a:ext>
            </a:extLst>
          </p:cNvPr>
          <p:cNvPicPr>
            <a:picLocks noChangeAspect="1"/>
          </p:cNvPicPr>
          <p:nvPr/>
        </p:nvPicPr>
        <p:blipFill>
          <a:blip r:embed="rId2"/>
          <a:stretch>
            <a:fillRect/>
          </a:stretch>
        </p:blipFill>
        <p:spPr>
          <a:xfrm>
            <a:off x="248964" y="840350"/>
            <a:ext cx="8646071" cy="4131664"/>
          </a:xfrm>
          <a:prstGeom prst="rect">
            <a:avLst/>
          </a:prstGeom>
        </p:spPr>
      </p:pic>
    </p:spTree>
    <p:extLst>
      <p:ext uri="{BB962C8B-B14F-4D97-AF65-F5344CB8AC3E}">
        <p14:creationId xmlns:p14="http://schemas.microsoft.com/office/powerpoint/2010/main" val="3846661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A96EE-F822-0B3F-F3E4-EC225738CB61}"/>
            </a:ext>
          </a:extLst>
        </p:cNvPr>
        <p:cNvGrpSpPr/>
        <p:nvPr/>
      </p:nvGrpSpPr>
      <p:grpSpPr>
        <a:xfrm>
          <a:off x="0" y="0"/>
          <a:ext cx="0" cy="0"/>
          <a:chOff x="0" y="0"/>
          <a:chExt cx="0" cy="0"/>
        </a:xfrm>
      </p:grpSpPr>
      <p:sp>
        <p:nvSpPr>
          <p:cNvPr id="3" name="Google Shape;379;p28">
            <a:extLst>
              <a:ext uri="{FF2B5EF4-FFF2-40B4-BE49-F238E27FC236}">
                <a16:creationId xmlns:a16="http://schemas.microsoft.com/office/drawing/2014/main" id="{E1A4CC0B-A5B5-30C1-79C4-40CD1DE7BCA8}"/>
              </a:ext>
            </a:extLst>
          </p:cNvPr>
          <p:cNvSpPr txBox="1">
            <a:spLocks noGrp="1"/>
          </p:cNvSpPr>
          <p:nvPr>
            <p:ph type="title"/>
          </p:nvPr>
        </p:nvSpPr>
        <p:spPr>
          <a:xfrm>
            <a:off x="720725" y="539750"/>
            <a:ext cx="7702550" cy="5730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DESCRIPTION:</a:t>
            </a:r>
            <a:endParaRPr dirty="0"/>
          </a:p>
        </p:txBody>
      </p:sp>
      <p:sp>
        <p:nvSpPr>
          <p:cNvPr id="5" name="TextBox 4">
            <a:extLst>
              <a:ext uri="{FF2B5EF4-FFF2-40B4-BE49-F238E27FC236}">
                <a16:creationId xmlns:a16="http://schemas.microsoft.com/office/drawing/2014/main" id="{C08FFDAB-2BAB-EE68-E11F-F0135EF0DEE2}"/>
              </a:ext>
            </a:extLst>
          </p:cNvPr>
          <p:cNvSpPr txBox="1"/>
          <p:nvPr/>
        </p:nvSpPr>
        <p:spPr>
          <a:xfrm>
            <a:off x="842964" y="1293019"/>
            <a:ext cx="7765256" cy="2997744"/>
          </a:xfrm>
          <a:prstGeom prst="rect">
            <a:avLst/>
          </a:prstGeom>
          <a:noFill/>
        </p:spPr>
        <p:txBody>
          <a:bodyPr wrap="square">
            <a:spAutoFit/>
          </a:bodyPr>
          <a:lstStyle/>
          <a:p>
            <a:pPr lvl="0">
              <a:lnSpc>
                <a:spcPct val="115000"/>
              </a:lnSpc>
              <a:spcAft>
                <a:spcPts val="1200"/>
              </a:spcAft>
            </a:pPr>
            <a:r>
              <a:rPr lang="en-GB" b="1"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We h</a:t>
            </a:r>
            <a:r>
              <a:rPr lang="en-GB" b="1" dirty="0">
                <a:solidFill>
                  <a:schemeClr val="bg1"/>
                </a:solidFill>
                <a:latin typeface="Roboto" panose="02000000000000000000" pitchFamily="2" charset="0"/>
                <a:ea typeface="Roboto" panose="02000000000000000000" pitchFamily="2" charset="0"/>
                <a:cs typeface="Roboto" panose="02000000000000000000" pitchFamily="2" charset="0"/>
              </a:rPr>
              <a:t>ave worked on </a:t>
            </a:r>
            <a:r>
              <a:rPr lang="en-GB" b="1" u="none" strike="noStrike" dirty="0" err="1">
                <a:solidFill>
                  <a:schemeClr val="bg1"/>
                </a:solidFill>
                <a:effectLst/>
                <a:latin typeface="Roboto" panose="02000000000000000000" pitchFamily="2" charset="0"/>
                <a:ea typeface="Roboto" panose="02000000000000000000" pitchFamily="2" charset="0"/>
                <a:cs typeface="Roboto" panose="02000000000000000000" pitchFamily="2" charset="0"/>
              </a:rPr>
              <a:t>Pidilite</a:t>
            </a:r>
            <a:r>
              <a:rPr lang="en-GB" b="1"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 Nina with custom WordPress, keeping in mind all the Industry standards are met aligned with the client, besides the development we also consulted them for security measures to be taken for the website.</a:t>
            </a:r>
            <a:endParaRPr lang="en-IN" b="1"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0" lvl="0" indent="0" algn="l" rtl="0">
              <a:spcBef>
                <a:spcPts val="0"/>
              </a:spcBef>
              <a:spcAft>
                <a:spcPts val="0"/>
              </a:spcAft>
              <a:buNone/>
            </a:pPr>
            <a:endParaRPr lang="en-US" dirty="0">
              <a:solidFill>
                <a:schemeClr val="dk1"/>
              </a:solidFill>
              <a:latin typeface="Roboto"/>
              <a:ea typeface="Roboto"/>
              <a:cs typeface="Roboto"/>
              <a:sym typeface="Roboto"/>
            </a:endParaRPr>
          </a:p>
          <a:p>
            <a:pPr>
              <a:lnSpc>
                <a:spcPct val="115000"/>
              </a:lnSpc>
              <a:spcBef>
                <a:spcPts val="1400"/>
              </a:spcBef>
              <a:spcAft>
                <a:spcPts val="400"/>
              </a:spcAft>
            </a:pPr>
            <a:r>
              <a:rPr lang="en-GB" b="1" dirty="0">
                <a:solidFill>
                  <a:schemeClr val="bg1"/>
                </a:solidFill>
                <a:effectLst/>
                <a:latin typeface="Roboto" panose="02000000000000000000" pitchFamily="2" charset="0"/>
                <a:ea typeface="Roboto" panose="02000000000000000000" pitchFamily="2" charset="0"/>
                <a:cs typeface="Roboto" panose="02000000000000000000" pitchFamily="2" charset="0"/>
              </a:rPr>
              <a:t>Results and Impact</a:t>
            </a:r>
            <a:endParaRPr lang="en-IN" b="1"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171450" indent="-171450">
              <a:lnSpc>
                <a:spcPct val="115000"/>
              </a:lnSpc>
              <a:spcBef>
                <a:spcPts val="1400"/>
              </a:spcBef>
              <a:spcAft>
                <a:spcPts val="400"/>
              </a:spcAft>
              <a:buClr>
                <a:schemeClr val="bg1"/>
              </a:buClr>
              <a:buFont typeface="Arial" panose="020B0604020202020204" pitchFamily="34" charset="0"/>
              <a:buChar char="•"/>
            </a:pPr>
            <a:r>
              <a:rPr lang="en-GB" sz="1200" b="1"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Key Achievements:</a:t>
            </a:r>
            <a:r>
              <a:rPr lang="en-GB" sz="120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 We delivered the project in just 15 days.</a:t>
            </a:r>
            <a:endParaRPr lang="en-IN" sz="12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171450" indent="-171450">
              <a:lnSpc>
                <a:spcPct val="115000"/>
              </a:lnSpc>
              <a:spcBef>
                <a:spcPts val="1400"/>
              </a:spcBef>
              <a:spcAft>
                <a:spcPts val="400"/>
              </a:spcAft>
              <a:buClr>
                <a:schemeClr val="bg1"/>
              </a:buClr>
              <a:buFont typeface="Arial" panose="020B0604020202020204" pitchFamily="34" charset="0"/>
              <a:buChar char="•"/>
            </a:pPr>
            <a:r>
              <a:rPr lang="en-GB" sz="1200" b="1"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Metrics or Data:</a:t>
            </a:r>
            <a:r>
              <a:rPr lang="en-GB" sz="120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 The project is on Staging phase (Beta Live) and we are all set to go live by the end of this Month.</a:t>
            </a:r>
            <a:endParaRPr lang="en-IN" sz="12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0" lvl="0" indent="0" algn="l" rtl="0">
              <a:spcBef>
                <a:spcPts val="0"/>
              </a:spcBef>
              <a:spcAft>
                <a:spcPts val="0"/>
              </a:spcAft>
              <a:buNone/>
            </a:pPr>
            <a:endParaRPr lang="en-US"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3840499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6C698-E0A9-4DA9-793D-A8B83F360AB3}"/>
              </a:ext>
            </a:extLst>
          </p:cNvPr>
          <p:cNvSpPr>
            <a:spLocks noGrp="1"/>
          </p:cNvSpPr>
          <p:nvPr>
            <p:ph type="title"/>
          </p:nvPr>
        </p:nvSpPr>
        <p:spPr>
          <a:xfrm>
            <a:off x="469965" y="232815"/>
            <a:ext cx="7704000" cy="573000"/>
          </a:xfrm>
        </p:spPr>
        <p:txBody>
          <a:bodyPr/>
          <a:lstStyle/>
          <a:p>
            <a:r>
              <a:rPr lang="en" dirty="0"/>
              <a:t>Few </a:t>
            </a:r>
            <a:r>
              <a:rPr lang="en-IN" dirty="0"/>
              <a:t>Campaigns</a:t>
            </a:r>
            <a:r>
              <a:rPr lang="en" dirty="0"/>
              <a:t> we ran </a:t>
            </a:r>
            <a:endParaRPr lang="en-IN" dirty="0"/>
          </a:p>
        </p:txBody>
      </p:sp>
      <p:pic>
        <p:nvPicPr>
          <p:cNvPr id="3" name="Picture 2">
            <a:extLst>
              <a:ext uri="{FF2B5EF4-FFF2-40B4-BE49-F238E27FC236}">
                <a16:creationId xmlns:a16="http://schemas.microsoft.com/office/drawing/2014/main" id="{A0BEEB03-8E2A-6974-196F-C244B9C3F711}"/>
              </a:ext>
            </a:extLst>
          </p:cNvPr>
          <p:cNvPicPr>
            <a:picLocks noChangeAspect="1"/>
          </p:cNvPicPr>
          <p:nvPr/>
        </p:nvPicPr>
        <p:blipFill>
          <a:blip r:embed="rId2"/>
          <a:srcRect/>
          <a:stretch>
            <a:fillRect/>
          </a:stretch>
        </p:blipFill>
        <p:spPr>
          <a:xfrm>
            <a:off x="615021" y="2122949"/>
            <a:ext cx="1541051" cy="1541051"/>
          </a:xfrm>
          <a:prstGeom prst="rect">
            <a:avLst/>
          </a:prstGeom>
        </p:spPr>
      </p:pic>
      <p:sp>
        <p:nvSpPr>
          <p:cNvPr id="4" name="TextBox 3">
            <a:extLst>
              <a:ext uri="{FF2B5EF4-FFF2-40B4-BE49-F238E27FC236}">
                <a16:creationId xmlns:a16="http://schemas.microsoft.com/office/drawing/2014/main" id="{EDF033D1-A2E3-6AEE-55DB-4C32FBD077D1}"/>
              </a:ext>
            </a:extLst>
          </p:cNvPr>
          <p:cNvSpPr txBox="1"/>
          <p:nvPr/>
        </p:nvSpPr>
        <p:spPr>
          <a:xfrm>
            <a:off x="3202782" y="1009850"/>
            <a:ext cx="5505451" cy="707886"/>
          </a:xfrm>
          <a:prstGeom prst="rect">
            <a:avLst/>
          </a:prstGeom>
          <a:noFill/>
        </p:spPr>
        <p:txBody>
          <a:bodyPr wrap="square" lIns="91440" tIns="45720" rIns="91440" bIns="45720" rtlCol="0">
            <a:spAutoFit/>
          </a:bodyPr>
          <a:lstStyle/>
          <a:p>
            <a:r>
              <a:rPr lang="en-IN" sz="4000" b="1" dirty="0">
                <a:solidFill>
                  <a:schemeClr val="bg1"/>
                </a:solidFill>
                <a:latin typeface="+mj-lt"/>
              </a:rPr>
              <a:t>Journey of Yappy</a:t>
            </a:r>
            <a:endParaRPr lang="en-US" sz="4000" b="1" dirty="0">
              <a:solidFill>
                <a:schemeClr val="bg1"/>
              </a:solidFill>
              <a:latin typeface="+mj-lt"/>
            </a:endParaRPr>
          </a:p>
        </p:txBody>
      </p:sp>
      <p:sp>
        <p:nvSpPr>
          <p:cNvPr id="5" name="Rectangle 4">
            <a:extLst>
              <a:ext uri="{FF2B5EF4-FFF2-40B4-BE49-F238E27FC236}">
                <a16:creationId xmlns:a16="http://schemas.microsoft.com/office/drawing/2014/main" id="{A28D1666-537C-0BFF-D667-4BC3BEBE9967}"/>
              </a:ext>
            </a:extLst>
          </p:cNvPr>
          <p:cNvSpPr/>
          <p:nvPr/>
        </p:nvSpPr>
        <p:spPr>
          <a:xfrm>
            <a:off x="2959892" y="1885950"/>
            <a:ext cx="5955507" cy="2800767"/>
          </a:xfrm>
          <a:prstGeom prst="rect">
            <a:avLst/>
          </a:prstGeom>
        </p:spPr>
        <p:txBody>
          <a:bodyPr wrap="square">
            <a:spAutoFit/>
          </a:bodyPr>
          <a:lstStyle/>
          <a:p>
            <a:pPr algn="ctr"/>
            <a:r>
              <a:rPr lang="en-IN" sz="1600" dirty="0">
                <a:solidFill>
                  <a:schemeClr val="bg1"/>
                </a:solidFill>
                <a:latin typeface="+mj-lt"/>
              </a:rPr>
              <a:t>The billion dollar investment for yappy.</a:t>
            </a:r>
            <a:endParaRPr lang="en-US" sz="1600" dirty="0">
              <a:solidFill>
                <a:schemeClr val="bg1"/>
              </a:solidFill>
              <a:latin typeface="+mj-lt"/>
            </a:endParaRPr>
          </a:p>
          <a:p>
            <a:pPr algn="l"/>
            <a:endParaRPr lang="en-IN" sz="1600" b="0" i="0" dirty="0">
              <a:solidFill>
                <a:schemeClr val="bg1"/>
              </a:solidFill>
              <a:effectLst/>
              <a:latin typeface="Gilroy"/>
            </a:endParaRPr>
          </a:p>
          <a:p>
            <a:pPr algn="l"/>
            <a:r>
              <a:rPr lang="en-IN" sz="1600" b="0" i="0" dirty="0">
                <a:solidFill>
                  <a:schemeClr val="bg1"/>
                </a:solidFill>
                <a:effectLst/>
                <a:latin typeface="Gilroy"/>
              </a:rPr>
              <a:t>Just like any other short video platform Yappy from Russia was a little unsure about the potential of Affiliate Marketing, so they invested around $10,000 initially in the first month. </a:t>
            </a:r>
            <a:br>
              <a:rPr lang="en-IN" sz="1600" b="0" i="0" dirty="0">
                <a:solidFill>
                  <a:schemeClr val="bg1"/>
                </a:solidFill>
                <a:effectLst/>
                <a:latin typeface="Gilroy"/>
              </a:rPr>
            </a:br>
            <a:br>
              <a:rPr lang="en-IN" sz="1600" b="0" i="0" dirty="0">
                <a:solidFill>
                  <a:schemeClr val="bg1"/>
                </a:solidFill>
                <a:effectLst/>
                <a:latin typeface="Gilroy"/>
              </a:rPr>
            </a:br>
            <a:r>
              <a:rPr lang="en-IN" sz="1600" b="0" i="0" dirty="0">
                <a:solidFill>
                  <a:schemeClr val="bg1"/>
                </a:solidFill>
                <a:effectLst/>
                <a:latin typeface="Gilroy"/>
              </a:rPr>
              <a:t>Later when they found the results outstanding they raised the investment 10 times, i.e $1,00,000 per month. From 2Million downloads on playstore to 6 Million downloads in just 6 months, the investors were surprised and as a result they raised the funds even more.</a:t>
            </a:r>
            <a:endParaRPr lang="en-US" sz="1600" dirty="0">
              <a:solidFill>
                <a:schemeClr val="bg1"/>
              </a:solidFill>
            </a:endParaRPr>
          </a:p>
        </p:txBody>
      </p:sp>
    </p:spTree>
    <p:extLst>
      <p:ext uri="{BB962C8B-B14F-4D97-AF65-F5344CB8AC3E}">
        <p14:creationId xmlns:p14="http://schemas.microsoft.com/office/powerpoint/2010/main" val="378346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1760F2-F4F1-0756-BC0A-99918724664F}"/>
              </a:ext>
            </a:extLst>
          </p:cNvPr>
          <p:cNvSpPr txBox="1"/>
          <p:nvPr/>
        </p:nvSpPr>
        <p:spPr>
          <a:xfrm>
            <a:off x="1593632" y="559818"/>
            <a:ext cx="6852662" cy="707886"/>
          </a:xfrm>
          <a:prstGeom prst="rect">
            <a:avLst/>
          </a:prstGeom>
          <a:noFill/>
        </p:spPr>
        <p:txBody>
          <a:bodyPr wrap="square" lIns="91440" tIns="45720" rIns="91440" bIns="45720" rtlCol="0">
            <a:spAutoFit/>
          </a:bodyPr>
          <a:lstStyle/>
          <a:p>
            <a:r>
              <a:rPr lang="en-IN" sz="4000" b="1" dirty="0">
                <a:solidFill>
                  <a:schemeClr val="bg1"/>
                </a:solidFill>
                <a:latin typeface="+mj-lt"/>
              </a:rPr>
              <a:t>Journey of Dream 11</a:t>
            </a:r>
            <a:endParaRPr lang="en-US" sz="4000" b="1" dirty="0">
              <a:solidFill>
                <a:schemeClr val="bg1"/>
              </a:solidFill>
              <a:latin typeface="+mj-lt"/>
            </a:endParaRPr>
          </a:p>
        </p:txBody>
      </p:sp>
      <p:pic>
        <p:nvPicPr>
          <p:cNvPr id="4" name="Picture 3">
            <a:extLst>
              <a:ext uri="{FF2B5EF4-FFF2-40B4-BE49-F238E27FC236}">
                <a16:creationId xmlns:a16="http://schemas.microsoft.com/office/drawing/2014/main" id="{18AEEE6E-5089-5584-882E-E915773DB201}"/>
              </a:ext>
            </a:extLst>
          </p:cNvPr>
          <p:cNvPicPr>
            <a:picLocks noChangeAspect="1"/>
          </p:cNvPicPr>
          <p:nvPr/>
        </p:nvPicPr>
        <p:blipFill>
          <a:blip r:embed="rId2"/>
          <a:srcRect/>
          <a:stretch>
            <a:fillRect/>
          </a:stretch>
        </p:blipFill>
        <p:spPr>
          <a:xfrm>
            <a:off x="6928850" y="1774928"/>
            <a:ext cx="1593643" cy="1593643"/>
          </a:xfrm>
          <a:prstGeom prst="rect">
            <a:avLst/>
          </a:prstGeom>
        </p:spPr>
      </p:pic>
      <p:sp>
        <p:nvSpPr>
          <p:cNvPr id="5" name="Rectangle 4">
            <a:extLst>
              <a:ext uri="{FF2B5EF4-FFF2-40B4-BE49-F238E27FC236}">
                <a16:creationId xmlns:a16="http://schemas.microsoft.com/office/drawing/2014/main" id="{B1BD3B99-C3B8-C81F-8B56-CB29826A1C54}"/>
              </a:ext>
            </a:extLst>
          </p:cNvPr>
          <p:cNvSpPr/>
          <p:nvPr/>
        </p:nvSpPr>
        <p:spPr>
          <a:xfrm>
            <a:off x="681038" y="1669440"/>
            <a:ext cx="5862638" cy="3124445"/>
          </a:xfrm>
          <a:prstGeom prst="rect">
            <a:avLst/>
          </a:prstGeom>
        </p:spPr>
        <p:txBody>
          <a:bodyPr wrap="square">
            <a:spAutoFit/>
          </a:bodyPr>
          <a:lstStyle/>
          <a:p>
            <a:pPr algn="l"/>
            <a:r>
              <a:rPr lang="en-US" sz="1600" b="0" i="0" dirty="0">
                <a:solidFill>
                  <a:schemeClr val="bg1"/>
                </a:solidFill>
                <a:effectLst/>
                <a:latin typeface="Gilroy"/>
              </a:rPr>
              <a:t>There are 100s of mobile applications launching everyday in almost every genre but only few are smart enough to choose the right way of marketing.</a:t>
            </a:r>
          </a:p>
          <a:p>
            <a:pPr algn="l"/>
            <a:endParaRPr lang="en-US" sz="1600" b="0" i="0" dirty="0">
              <a:solidFill>
                <a:schemeClr val="bg1"/>
              </a:solidFill>
              <a:effectLst/>
              <a:latin typeface="Gilroy"/>
            </a:endParaRPr>
          </a:p>
          <a:p>
            <a:pPr algn="l"/>
            <a:r>
              <a:rPr lang="en-US" sz="1600" b="0" i="0" dirty="0">
                <a:solidFill>
                  <a:schemeClr val="bg1"/>
                </a:solidFill>
                <a:effectLst/>
                <a:latin typeface="Gilroy"/>
              </a:rPr>
              <a:t>With the integration of </a:t>
            </a:r>
            <a:r>
              <a:rPr lang="en-IN" sz="1600" b="0" i="0" dirty="0">
                <a:solidFill>
                  <a:schemeClr val="bg1"/>
                </a:solidFill>
                <a:effectLst/>
                <a:latin typeface="Gilroy"/>
              </a:rPr>
              <a:t>Affiliate Marketing</a:t>
            </a:r>
            <a:r>
              <a:rPr lang="en-US" sz="1600" b="0" i="0" dirty="0">
                <a:solidFill>
                  <a:schemeClr val="bg1"/>
                </a:solidFill>
                <a:effectLst/>
                <a:latin typeface="Gilroy"/>
              </a:rPr>
              <a:t>, Dream11 witnessed a spike of 37% in conversion rates from referrals, when compared to other paid media sources. </a:t>
            </a:r>
          </a:p>
          <a:p>
            <a:pPr algn="l"/>
            <a:endParaRPr lang="en-US" sz="1600" b="0" i="0" dirty="0">
              <a:solidFill>
                <a:schemeClr val="bg1"/>
              </a:solidFill>
              <a:effectLst/>
              <a:latin typeface="Gilroy"/>
            </a:endParaRPr>
          </a:p>
          <a:p>
            <a:pPr algn="l"/>
            <a:r>
              <a:rPr lang="en-US" sz="1600" b="0" i="0" dirty="0">
                <a:solidFill>
                  <a:schemeClr val="bg1"/>
                </a:solidFill>
                <a:effectLst/>
                <a:latin typeface="Gilroy"/>
              </a:rPr>
              <a:t>On the registration front, the rate of users registering from referrals is now </a:t>
            </a:r>
            <a:r>
              <a:rPr lang="en-US" sz="1600" b="1" i="0" dirty="0">
                <a:solidFill>
                  <a:schemeClr val="bg1"/>
                </a:solidFill>
                <a:effectLst/>
                <a:latin typeface="Gilroy"/>
              </a:rPr>
              <a:t>28%</a:t>
            </a:r>
            <a:r>
              <a:rPr lang="en-US" sz="1600" b="0" i="0" dirty="0">
                <a:solidFill>
                  <a:schemeClr val="bg1"/>
                </a:solidFill>
                <a:effectLst/>
                <a:latin typeface="Gilroy"/>
              </a:rPr>
              <a:t> higher than that from other media sources, while the first deposit rate has peaked beyond all other paid media sources.</a:t>
            </a:r>
          </a:p>
          <a:p>
            <a:pPr>
              <a:lnSpc>
                <a:spcPct val="150000"/>
              </a:lnSpc>
            </a:pPr>
            <a:endParaRPr lang="en-US" sz="1600" dirty="0">
              <a:solidFill>
                <a:schemeClr val="bg1"/>
              </a:solidFill>
            </a:endParaRPr>
          </a:p>
        </p:txBody>
      </p:sp>
    </p:spTree>
    <p:extLst>
      <p:ext uri="{BB962C8B-B14F-4D97-AF65-F5344CB8AC3E}">
        <p14:creationId xmlns:p14="http://schemas.microsoft.com/office/powerpoint/2010/main" val="318005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JioCinema- Bigg Boss &amp; Cricket - Apps on Google Play">
            <a:extLst>
              <a:ext uri="{FF2B5EF4-FFF2-40B4-BE49-F238E27FC236}">
                <a16:creationId xmlns:a16="http://schemas.microsoft.com/office/drawing/2014/main" id="{2D43C589-33AD-84AA-BC43-709BF612A4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423" y="1914525"/>
            <a:ext cx="1807370" cy="18073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4C13C83-893F-B38C-BDC7-ABFAA751B321}"/>
              </a:ext>
            </a:extLst>
          </p:cNvPr>
          <p:cNvSpPr txBox="1"/>
          <p:nvPr/>
        </p:nvSpPr>
        <p:spPr>
          <a:xfrm>
            <a:off x="1000124" y="295102"/>
            <a:ext cx="7579519" cy="954107"/>
          </a:xfrm>
          <a:prstGeom prst="rect">
            <a:avLst/>
          </a:prstGeom>
          <a:noFill/>
        </p:spPr>
        <p:txBody>
          <a:bodyPr wrap="square">
            <a:spAutoFit/>
          </a:bodyPr>
          <a:lstStyle/>
          <a:p>
            <a:r>
              <a:rPr lang="en-US" sz="2800" b="1" dirty="0">
                <a:solidFill>
                  <a:schemeClr val="bg1"/>
                </a:solidFill>
                <a:latin typeface="+mj-lt"/>
              </a:rPr>
              <a:t>The Rise of Jio Cinema in India: The Role of Affiliate Marketing</a:t>
            </a:r>
          </a:p>
        </p:txBody>
      </p:sp>
      <p:sp>
        <p:nvSpPr>
          <p:cNvPr id="5" name="Rectangle 4">
            <a:extLst>
              <a:ext uri="{FF2B5EF4-FFF2-40B4-BE49-F238E27FC236}">
                <a16:creationId xmlns:a16="http://schemas.microsoft.com/office/drawing/2014/main" id="{AE502006-A520-2AEC-5BB0-11DF55576BB8}"/>
              </a:ext>
            </a:extLst>
          </p:cNvPr>
          <p:cNvSpPr/>
          <p:nvPr/>
        </p:nvSpPr>
        <p:spPr>
          <a:xfrm>
            <a:off x="2403158" y="1570577"/>
            <a:ext cx="6382702" cy="2800767"/>
          </a:xfrm>
          <a:prstGeom prst="rect">
            <a:avLst/>
          </a:prstGeom>
        </p:spPr>
        <p:txBody>
          <a:bodyPr wrap="square">
            <a:spAutoFit/>
          </a:bodyPr>
          <a:lstStyle/>
          <a:p>
            <a:pPr algn="l"/>
            <a:r>
              <a:rPr lang="en-US" sz="1600" b="0" i="0" dirty="0">
                <a:solidFill>
                  <a:schemeClr val="bg1"/>
                </a:solidFill>
                <a:effectLst/>
                <a:latin typeface="Gilroy"/>
              </a:rPr>
              <a:t>Jio Cinema’s rise in India has been fueled by strategic use of affiliate marketing alongside its diverse content and free streaming model. </a:t>
            </a:r>
          </a:p>
          <a:p>
            <a:pPr algn="l"/>
            <a:endParaRPr lang="en-US" sz="1600" dirty="0">
              <a:solidFill>
                <a:schemeClr val="bg1"/>
              </a:solidFill>
              <a:latin typeface="Gilroy"/>
            </a:endParaRPr>
          </a:p>
          <a:p>
            <a:pPr algn="l"/>
            <a:r>
              <a:rPr lang="en-US" sz="1600" b="0" i="0" dirty="0">
                <a:solidFill>
                  <a:schemeClr val="bg1"/>
                </a:solidFill>
                <a:effectLst/>
                <a:latin typeface="Gilroy"/>
              </a:rPr>
              <a:t>Events like the IPL saw massive promotions via affiliates, driving user acquisition. By targeting niche audiences—such as regional language viewers and sports enthusiasts.</a:t>
            </a:r>
          </a:p>
          <a:p>
            <a:pPr algn="l"/>
            <a:endParaRPr lang="en-US" sz="1600" dirty="0">
              <a:solidFill>
                <a:schemeClr val="bg1"/>
              </a:solidFill>
              <a:latin typeface="Gilroy"/>
            </a:endParaRPr>
          </a:p>
          <a:p>
            <a:pPr algn="l"/>
            <a:r>
              <a:rPr lang="en-US" sz="1600" b="0" i="0" dirty="0">
                <a:solidFill>
                  <a:schemeClr val="bg1"/>
                </a:solidFill>
                <a:effectLst/>
                <a:latin typeface="Gilroy"/>
              </a:rPr>
              <a:t>Jio Cinema showcased tailored content, boosting engagement. Cost-effective customer acquisition through performance-based campaigns and credible endorsements further solidified its position, affiliate marketing played a pivotal role in establishing Jio Cinema as a leading OTT platform.</a:t>
            </a:r>
            <a:endParaRPr lang="en-US" sz="1600" dirty="0">
              <a:solidFill>
                <a:schemeClr val="bg1"/>
              </a:solidFill>
            </a:endParaRPr>
          </a:p>
        </p:txBody>
      </p:sp>
    </p:spTree>
    <p:extLst>
      <p:ext uri="{BB962C8B-B14F-4D97-AF65-F5344CB8AC3E}">
        <p14:creationId xmlns:p14="http://schemas.microsoft.com/office/powerpoint/2010/main" val="3686331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1"/>
          <p:cNvSpPr txBox="1">
            <a:spLocks noGrp="1"/>
          </p:cNvSpPr>
          <p:nvPr>
            <p:ph type="title"/>
          </p:nvPr>
        </p:nvSpPr>
        <p:spPr>
          <a:xfrm>
            <a:off x="567600" y="387600"/>
            <a:ext cx="7704000" cy="57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TECH STACK EXPERTISE:</a:t>
            </a:r>
            <a:endParaRPr/>
          </a:p>
        </p:txBody>
      </p:sp>
      <p:grpSp>
        <p:nvGrpSpPr>
          <p:cNvPr id="401" name="Google Shape;401;p31"/>
          <p:cNvGrpSpPr/>
          <p:nvPr/>
        </p:nvGrpSpPr>
        <p:grpSpPr>
          <a:xfrm>
            <a:off x="730528" y="1510848"/>
            <a:ext cx="282019" cy="401111"/>
            <a:chOff x="3342275" y="2615925"/>
            <a:chExt cx="339700" cy="483150"/>
          </a:xfrm>
        </p:grpSpPr>
        <p:sp>
          <p:nvSpPr>
            <p:cNvPr id="402" name="Google Shape;402;p31"/>
            <p:cNvSpPr/>
            <p:nvPr/>
          </p:nvSpPr>
          <p:spPr>
            <a:xfrm>
              <a:off x="3342275" y="2615925"/>
              <a:ext cx="339700" cy="483150"/>
            </a:xfrm>
            <a:custGeom>
              <a:avLst/>
              <a:gdLst/>
              <a:ahLst/>
              <a:cxnLst/>
              <a:rect l="l" t="t" r="r" b="b"/>
              <a:pathLst>
                <a:path w="13588" h="19326" extrusionOk="0">
                  <a:moveTo>
                    <a:pt x="11891" y="1133"/>
                  </a:moveTo>
                  <a:cubicBezTo>
                    <a:pt x="12202" y="1133"/>
                    <a:pt x="12455" y="1387"/>
                    <a:pt x="12455" y="1701"/>
                  </a:cubicBezTo>
                  <a:lnTo>
                    <a:pt x="12455" y="2265"/>
                  </a:lnTo>
                  <a:lnTo>
                    <a:pt x="1132" y="2265"/>
                  </a:lnTo>
                  <a:lnTo>
                    <a:pt x="1132" y="1701"/>
                  </a:lnTo>
                  <a:cubicBezTo>
                    <a:pt x="1132" y="1387"/>
                    <a:pt x="1386" y="1133"/>
                    <a:pt x="1700" y="1133"/>
                  </a:cubicBezTo>
                  <a:close/>
                  <a:moveTo>
                    <a:pt x="12455" y="3398"/>
                  </a:moveTo>
                  <a:lnTo>
                    <a:pt x="12455" y="14796"/>
                  </a:lnTo>
                  <a:lnTo>
                    <a:pt x="1132" y="14796"/>
                  </a:lnTo>
                  <a:lnTo>
                    <a:pt x="1132" y="3398"/>
                  </a:lnTo>
                  <a:close/>
                  <a:moveTo>
                    <a:pt x="12455" y="15928"/>
                  </a:moveTo>
                  <a:lnTo>
                    <a:pt x="12455" y="17628"/>
                  </a:lnTo>
                  <a:cubicBezTo>
                    <a:pt x="12455" y="17939"/>
                    <a:pt x="12202" y="18193"/>
                    <a:pt x="11891" y="18193"/>
                  </a:cubicBezTo>
                  <a:lnTo>
                    <a:pt x="1700" y="18193"/>
                  </a:lnTo>
                  <a:cubicBezTo>
                    <a:pt x="1386" y="18193"/>
                    <a:pt x="1132" y="17939"/>
                    <a:pt x="1132" y="17628"/>
                  </a:cubicBezTo>
                  <a:lnTo>
                    <a:pt x="1132" y="15928"/>
                  </a:lnTo>
                  <a:close/>
                  <a:moveTo>
                    <a:pt x="1700" y="1"/>
                  </a:moveTo>
                  <a:cubicBezTo>
                    <a:pt x="761" y="1"/>
                    <a:pt x="0" y="762"/>
                    <a:pt x="0" y="1701"/>
                  </a:cubicBezTo>
                  <a:lnTo>
                    <a:pt x="0" y="17628"/>
                  </a:lnTo>
                  <a:cubicBezTo>
                    <a:pt x="0" y="18564"/>
                    <a:pt x="761" y="19325"/>
                    <a:pt x="1700" y="19325"/>
                  </a:cubicBezTo>
                  <a:lnTo>
                    <a:pt x="11891" y="19325"/>
                  </a:lnTo>
                  <a:cubicBezTo>
                    <a:pt x="12827" y="19325"/>
                    <a:pt x="13588" y="18564"/>
                    <a:pt x="13588" y="17628"/>
                  </a:cubicBezTo>
                  <a:lnTo>
                    <a:pt x="13588" y="1701"/>
                  </a:lnTo>
                  <a:cubicBezTo>
                    <a:pt x="13588" y="762"/>
                    <a:pt x="12827" y="1"/>
                    <a:pt x="11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03" name="Google Shape;403;p31"/>
            <p:cNvSpPr/>
            <p:nvPr/>
          </p:nvSpPr>
          <p:spPr>
            <a:xfrm>
              <a:off x="3461600" y="3030200"/>
              <a:ext cx="101025" cy="28325"/>
            </a:xfrm>
            <a:custGeom>
              <a:avLst/>
              <a:gdLst/>
              <a:ahLst/>
              <a:cxnLst/>
              <a:rect l="l" t="t" r="r" b="b"/>
              <a:pathLst>
                <a:path w="4041" h="1133" extrusionOk="0">
                  <a:moveTo>
                    <a:pt x="568" y="1"/>
                  </a:moveTo>
                  <a:cubicBezTo>
                    <a:pt x="254" y="1"/>
                    <a:pt x="1" y="251"/>
                    <a:pt x="1" y="565"/>
                  </a:cubicBezTo>
                  <a:cubicBezTo>
                    <a:pt x="1" y="879"/>
                    <a:pt x="254" y="1133"/>
                    <a:pt x="568" y="1133"/>
                  </a:cubicBezTo>
                  <a:lnTo>
                    <a:pt x="3473" y="1133"/>
                  </a:lnTo>
                  <a:cubicBezTo>
                    <a:pt x="3787" y="1133"/>
                    <a:pt x="4041" y="879"/>
                    <a:pt x="4041" y="565"/>
                  </a:cubicBezTo>
                  <a:cubicBezTo>
                    <a:pt x="4041" y="251"/>
                    <a:pt x="3787" y="1"/>
                    <a:pt x="3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04" name="Google Shape;404;p31"/>
          <p:cNvGrpSpPr/>
          <p:nvPr/>
        </p:nvGrpSpPr>
        <p:grpSpPr>
          <a:xfrm>
            <a:off x="1176050" y="1389225"/>
            <a:ext cx="1908900" cy="953925"/>
            <a:chOff x="2310150" y="1790800"/>
            <a:chExt cx="1908900" cy="953925"/>
          </a:xfrm>
        </p:grpSpPr>
        <p:sp>
          <p:nvSpPr>
            <p:cNvPr id="405" name="Google Shape;405;p31"/>
            <p:cNvSpPr txBox="1"/>
            <p:nvPr/>
          </p:nvSpPr>
          <p:spPr>
            <a:xfrm>
              <a:off x="2310150" y="1790800"/>
              <a:ext cx="1908900" cy="475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800">
                  <a:solidFill>
                    <a:schemeClr val="accent2"/>
                  </a:solidFill>
                  <a:latin typeface="Oswald"/>
                  <a:ea typeface="Oswald"/>
                  <a:cs typeface="Oswald"/>
                  <a:sym typeface="Oswald"/>
                </a:rPr>
                <a:t>MOBILE</a:t>
              </a:r>
              <a:endParaRPr sz="1800">
                <a:solidFill>
                  <a:schemeClr val="accent2"/>
                </a:solidFill>
                <a:latin typeface="Oswald"/>
                <a:ea typeface="Oswald"/>
                <a:cs typeface="Oswald"/>
                <a:sym typeface="Oswald"/>
              </a:endParaRPr>
            </a:p>
          </p:txBody>
        </p:sp>
        <p:sp>
          <p:nvSpPr>
            <p:cNvPr id="406" name="Google Shape;406;p31"/>
            <p:cNvSpPr txBox="1"/>
            <p:nvPr/>
          </p:nvSpPr>
          <p:spPr>
            <a:xfrm>
              <a:off x="2310150" y="2118025"/>
              <a:ext cx="1908900" cy="626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a:solidFill>
                    <a:schemeClr val="dk1"/>
                  </a:solidFill>
                  <a:latin typeface="Roboto"/>
                  <a:ea typeface="Roboto"/>
                  <a:cs typeface="Roboto"/>
                  <a:sym typeface="Roboto"/>
                </a:rPr>
                <a:t>Primary Technologies that we work for mobile app development.</a:t>
              </a:r>
              <a:endParaRPr>
                <a:solidFill>
                  <a:schemeClr val="dk1"/>
                </a:solidFill>
                <a:latin typeface="Roboto"/>
                <a:ea typeface="Roboto"/>
                <a:cs typeface="Roboto"/>
                <a:sym typeface="Roboto"/>
              </a:endParaRPr>
            </a:p>
          </p:txBody>
        </p:sp>
      </p:grpSp>
      <p:grpSp>
        <p:nvGrpSpPr>
          <p:cNvPr id="407" name="Google Shape;407;p31"/>
          <p:cNvGrpSpPr/>
          <p:nvPr/>
        </p:nvGrpSpPr>
        <p:grpSpPr>
          <a:xfrm>
            <a:off x="1176050" y="2798750"/>
            <a:ext cx="1908900" cy="953925"/>
            <a:chOff x="2310150" y="1790800"/>
            <a:chExt cx="1908900" cy="953925"/>
          </a:xfrm>
        </p:grpSpPr>
        <p:sp>
          <p:nvSpPr>
            <p:cNvPr id="408" name="Google Shape;408;p31"/>
            <p:cNvSpPr txBox="1"/>
            <p:nvPr/>
          </p:nvSpPr>
          <p:spPr>
            <a:xfrm>
              <a:off x="2310150" y="1790800"/>
              <a:ext cx="1908900" cy="475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800">
                  <a:solidFill>
                    <a:schemeClr val="accent5"/>
                  </a:solidFill>
                  <a:latin typeface="Oswald"/>
                  <a:ea typeface="Oswald"/>
                  <a:cs typeface="Oswald"/>
                  <a:sym typeface="Oswald"/>
                </a:rPr>
                <a:t>DESKTOP / WEB</a:t>
              </a:r>
              <a:endParaRPr sz="1800">
                <a:solidFill>
                  <a:schemeClr val="accent5"/>
                </a:solidFill>
                <a:latin typeface="Oswald"/>
                <a:ea typeface="Oswald"/>
                <a:cs typeface="Oswald"/>
                <a:sym typeface="Oswald"/>
              </a:endParaRPr>
            </a:p>
          </p:txBody>
        </p:sp>
        <p:sp>
          <p:nvSpPr>
            <p:cNvPr id="409" name="Google Shape;409;p31"/>
            <p:cNvSpPr txBox="1"/>
            <p:nvPr/>
          </p:nvSpPr>
          <p:spPr>
            <a:xfrm>
              <a:off x="2310150" y="2118025"/>
              <a:ext cx="1908900" cy="626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a:solidFill>
                    <a:schemeClr val="dk1"/>
                  </a:solidFill>
                  <a:latin typeface="Roboto"/>
                  <a:ea typeface="Roboto"/>
                  <a:cs typeface="Roboto"/>
                  <a:sym typeface="Roboto"/>
                </a:rPr>
                <a:t>Primary Technologies that we work for web/desktop app development.</a:t>
              </a:r>
              <a:endParaRPr>
                <a:solidFill>
                  <a:schemeClr val="dk1"/>
                </a:solidFill>
                <a:latin typeface="Roboto"/>
                <a:ea typeface="Roboto"/>
                <a:cs typeface="Roboto"/>
                <a:sym typeface="Roboto"/>
              </a:endParaRPr>
            </a:p>
            <a:p>
              <a:pPr marL="0" marR="0" lvl="0" indent="0" algn="l" rtl="0">
                <a:spcBef>
                  <a:spcPts val="0"/>
                </a:spcBef>
                <a:spcAft>
                  <a:spcPts val="0"/>
                </a:spcAft>
                <a:buNone/>
              </a:pPr>
              <a:endParaRPr>
                <a:solidFill>
                  <a:schemeClr val="dk1"/>
                </a:solidFill>
                <a:latin typeface="Roboto"/>
                <a:ea typeface="Roboto"/>
                <a:cs typeface="Roboto"/>
                <a:sym typeface="Roboto"/>
              </a:endParaRPr>
            </a:p>
          </p:txBody>
        </p:sp>
      </p:grpSp>
      <p:grpSp>
        <p:nvGrpSpPr>
          <p:cNvPr id="410" name="Google Shape;410;p31"/>
          <p:cNvGrpSpPr/>
          <p:nvPr/>
        </p:nvGrpSpPr>
        <p:grpSpPr>
          <a:xfrm>
            <a:off x="3816938" y="988250"/>
            <a:ext cx="1908900" cy="877725"/>
            <a:chOff x="2310150" y="1790800"/>
            <a:chExt cx="1908900" cy="877725"/>
          </a:xfrm>
        </p:grpSpPr>
        <p:sp>
          <p:nvSpPr>
            <p:cNvPr id="411" name="Google Shape;411;p31"/>
            <p:cNvSpPr txBox="1"/>
            <p:nvPr/>
          </p:nvSpPr>
          <p:spPr>
            <a:xfrm>
              <a:off x="2310150" y="1790800"/>
              <a:ext cx="1908900" cy="475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800">
                  <a:solidFill>
                    <a:schemeClr val="accent1"/>
                  </a:solidFill>
                  <a:latin typeface="Oswald"/>
                  <a:ea typeface="Oswald"/>
                  <a:cs typeface="Oswald"/>
                  <a:sym typeface="Oswald"/>
                </a:rPr>
                <a:t>Native / Hybrid Apps</a:t>
              </a:r>
              <a:endParaRPr sz="1800">
                <a:solidFill>
                  <a:schemeClr val="accent1"/>
                </a:solidFill>
                <a:latin typeface="Oswald"/>
                <a:ea typeface="Oswald"/>
                <a:cs typeface="Oswald"/>
                <a:sym typeface="Oswald"/>
              </a:endParaRPr>
            </a:p>
          </p:txBody>
        </p:sp>
        <p:sp>
          <p:nvSpPr>
            <p:cNvPr id="412" name="Google Shape;412;p31"/>
            <p:cNvSpPr txBox="1"/>
            <p:nvPr/>
          </p:nvSpPr>
          <p:spPr>
            <a:xfrm>
              <a:off x="2310150" y="2041825"/>
              <a:ext cx="1908900" cy="626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a:solidFill>
                    <a:schemeClr val="dk1"/>
                  </a:solidFill>
                  <a:latin typeface="Roboto"/>
                  <a:ea typeface="Roboto"/>
                  <a:cs typeface="Roboto"/>
                  <a:sym typeface="Roboto"/>
                </a:rPr>
                <a:t>For Android Apps we use Java/Kotlin and for ios development we use React Native.</a:t>
              </a:r>
              <a:endParaRPr>
                <a:solidFill>
                  <a:schemeClr val="dk1"/>
                </a:solidFill>
                <a:latin typeface="Roboto"/>
                <a:ea typeface="Roboto"/>
                <a:cs typeface="Roboto"/>
                <a:sym typeface="Roboto"/>
              </a:endParaRPr>
            </a:p>
          </p:txBody>
        </p:sp>
      </p:grpSp>
      <p:grpSp>
        <p:nvGrpSpPr>
          <p:cNvPr id="413" name="Google Shape;413;p31"/>
          <p:cNvGrpSpPr/>
          <p:nvPr/>
        </p:nvGrpSpPr>
        <p:grpSpPr>
          <a:xfrm>
            <a:off x="3816938" y="2281350"/>
            <a:ext cx="1908900" cy="877725"/>
            <a:chOff x="2310150" y="1804625"/>
            <a:chExt cx="1908900" cy="877725"/>
          </a:xfrm>
        </p:grpSpPr>
        <p:sp>
          <p:nvSpPr>
            <p:cNvPr id="414" name="Google Shape;414;p31"/>
            <p:cNvSpPr txBox="1"/>
            <p:nvPr/>
          </p:nvSpPr>
          <p:spPr>
            <a:xfrm>
              <a:off x="2310150" y="1804625"/>
              <a:ext cx="1908900" cy="475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800">
                  <a:solidFill>
                    <a:schemeClr val="accent4"/>
                  </a:solidFill>
                  <a:latin typeface="Oswald"/>
                  <a:ea typeface="Oswald"/>
                  <a:cs typeface="Oswald"/>
                  <a:sym typeface="Oswald"/>
                </a:rPr>
                <a:t>Performance Centric</a:t>
              </a:r>
              <a:endParaRPr sz="1800">
                <a:solidFill>
                  <a:schemeClr val="accent4"/>
                </a:solidFill>
                <a:latin typeface="Oswald"/>
                <a:ea typeface="Oswald"/>
                <a:cs typeface="Oswald"/>
                <a:sym typeface="Oswald"/>
              </a:endParaRPr>
            </a:p>
          </p:txBody>
        </p:sp>
        <p:sp>
          <p:nvSpPr>
            <p:cNvPr id="415" name="Google Shape;415;p31"/>
            <p:cNvSpPr txBox="1"/>
            <p:nvPr/>
          </p:nvSpPr>
          <p:spPr>
            <a:xfrm>
              <a:off x="2310150" y="2055650"/>
              <a:ext cx="1908900" cy="626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a:solidFill>
                    <a:schemeClr val="dk1"/>
                  </a:solidFill>
                  <a:latin typeface="Roboto"/>
                  <a:ea typeface="Roboto"/>
                  <a:cs typeface="Roboto"/>
                  <a:sym typeface="Roboto"/>
                </a:rPr>
                <a:t>For projects which are hungry for speed and efficiency we use, Go-Lang, Java, Node JS and C++.</a:t>
              </a:r>
              <a:endParaRPr>
                <a:solidFill>
                  <a:schemeClr val="dk1"/>
                </a:solidFill>
                <a:latin typeface="Roboto"/>
                <a:ea typeface="Roboto"/>
                <a:cs typeface="Roboto"/>
                <a:sym typeface="Roboto"/>
              </a:endParaRPr>
            </a:p>
          </p:txBody>
        </p:sp>
      </p:grpSp>
      <p:grpSp>
        <p:nvGrpSpPr>
          <p:cNvPr id="416" name="Google Shape;416;p31"/>
          <p:cNvGrpSpPr/>
          <p:nvPr/>
        </p:nvGrpSpPr>
        <p:grpSpPr>
          <a:xfrm>
            <a:off x="3816938" y="3650650"/>
            <a:ext cx="1908900" cy="877725"/>
            <a:chOff x="2310150" y="1943200"/>
            <a:chExt cx="1908900" cy="877725"/>
          </a:xfrm>
        </p:grpSpPr>
        <p:sp>
          <p:nvSpPr>
            <p:cNvPr id="417" name="Google Shape;417;p31"/>
            <p:cNvSpPr txBox="1"/>
            <p:nvPr/>
          </p:nvSpPr>
          <p:spPr>
            <a:xfrm>
              <a:off x="2310150" y="1943200"/>
              <a:ext cx="1908900" cy="475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800">
                  <a:solidFill>
                    <a:schemeClr val="accent6"/>
                  </a:solidFill>
                  <a:latin typeface="Oswald"/>
                  <a:ea typeface="Oswald"/>
                  <a:cs typeface="Oswald"/>
                  <a:sym typeface="Oswald"/>
                </a:rPr>
                <a:t>Economic</a:t>
              </a:r>
              <a:endParaRPr sz="1800">
                <a:solidFill>
                  <a:schemeClr val="accent6"/>
                </a:solidFill>
                <a:latin typeface="Oswald"/>
                <a:ea typeface="Oswald"/>
                <a:cs typeface="Oswald"/>
                <a:sym typeface="Oswald"/>
              </a:endParaRPr>
            </a:p>
          </p:txBody>
        </p:sp>
        <p:sp>
          <p:nvSpPr>
            <p:cNvPr id="418" name="Google Shape;418;p31"/>
            <p:cNvSpPr txBox="1"/>
            <p:nvPr/>
          </p:nvSpPr>
          <p:spPr>
            <a:xfrm>
              <a:off x="2310150" y="2194225"/>
              <a:ext cx="1908900" cy="626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a:solidFill>
                    <a:schemeClr val="dk1"/>
                  </a:solidFill>
                  <a:latin typeface="Roboto"/>
                  <a:ea typeface="Roboto"/>
                  <a:cs typeface="Roboto"/>
                  <a:sym typeface="Roboto"/>
                </a:rPr>
                <a:t>For economic projects we use, Python &amp; PHP.</a:t>
              </a:r>
              <a:endParaRPr>
                <a:solidFill>
                  <a:schemeClr val="dk1"/>
                </a:solidFill>
                <a:latin typeface="Roboto"/>
                <a:ea typeface="Roboto"/>
                <a:cs typeface="Roboto"/>
                <a:sym typeface="Roboto"/>
              </a:endParaRPr>
            </a:p>
            <a:p>
              <a:pPr marL="0" marR="0" lvl="0" indent="0" algn="l" rtl="0">
                <a:spcBef>
                  <a:spcPts val="0"/>
                </a:spcBef>
                <a:spcAft>
                  <a:spcPts val="0"/>
                </a:spcAft>
                <a:buNone/>
              </a:pPr>
              <a:endParaRPr>
                <a:solidFill>
                  <a:schemeClr val="dk1"/>
                </a:solidFill>
                <a:latin typeface="Roboto"/>
                <a:ea typeface="Roboto"/>
                <a:cs typeface="Roboto"/>
                <a:sym typeface="Roboto"/>
              </a:endParaRPr>
            </a:p>
          </p:txBody>
        </p:sp>
      </p:grpSp>
      <p:sp>
        <p:nvSpPr>
          <p:cNvPr id="419" name="Google Shape;419;p31"/>
          <p:cNvSpPr txBox="1"/>
          <p:nvPr/>
        </p:nvSpPr>
        <p:spPr>
          <a:xfrm>
            <a:off x="6457825" y="988250"/>
            <a:ext cx="1908900" cy="626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200">
                <a:solidFill>
                  <a:schemeClr val="dk1"/>
                </a:solidFill>
                <a:latin typeface="Roboto"/>
                <a:ea typeface="Roboto"/>
                <a:cs typeface="Roboto"/>
                <a:sym typeface="Roboto"/>
              </a:rPr>
              <a:t>We have 3+ years of experienced Developers for Java / Kotlin.</a:t>
            </a:r>
            <a:endParaRPr sz="1200">
              <a:solidFill>
                <a:schemeClr val="dk1"/>
              </a:solidFill>
              <a:latin typeface="Roboto"/>
              <a:ea typeface="Roboto"/>
              <a:cs typeface="Roboto"/>
              <a:sym typeface="Roboto"/>
            </a:endParaRPr>
          </a:p>
        </p:txBody>
      </p:sp>
      <p:sp>
        <p:nvSpPr>
          <p:cNvPr id="420" name="Google Shape;420;p31"/>
          <p:cNvSpPr txBox="1"/>
          <p:nvPr/>
        </p:nvSpPr>
        <p:spPr>
          <a:xfrm>
            <a:off x="6457850" y="1840179"/>
            <a:ext cx="1908900" cy="626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200">
                <a:solidFill>
                  <a:schemeClr val="dk1"/>
                </a:solidFill>
                <a:latin typeface="Roboto"/>
                <a:ea typeface="Roboto"/>
                <a:cs typeface="Roboto"/>
                <a:sym typeface="Roboto"/>
              </a:rPr>
              <a:t>We have delivered plenty of mobile apps based on React Native </a:t>
            </a:r>
            <a:endParaRPr sz="1200">
              <a:solidFill>
                <a:schemeClr val="dk1"/>
              </a:solidFill>
              <a:latin typeface="Roboto"/>
              <a:ea typeface="Roboto"/>
              <a:cs typeface="Roboto"/>
              <a:sym typeface="Roboto"/>
            </a:endParaRPr>
          </a:p>
        </p:txBody>
      </p:sp>
      <p:sp>
        <p:nvSpPr>
          <p:cNvPr id="421" name="Google Shape;421;p31"/>
          <p:cNvSpPr txBox="1"/>
          <p:nvPr/>
        </p:nvSpPr>
        <p:spPr>
          <a:xfrm>
            <a:off x="6457850" y="2692133"/>
            <a:ext cx="1908900" cy="626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200">
                <a:solidFill>
                  <a:schemeClr val="dk1"/>
                </a:solidFill>
                <a:latin typeface="Roboto"/>
                <a:ea typeface="Roboto"/>
                <a:cs typeface="Roboto"/>
                <a:sym typeface="Roboto"/>
              </a:rPr>
              <a:t>We have built robust APIs and web Apps with millions of clicks simultaneously on daily basis.</a:t>
            </a:r>
            <a:endParaRPr sz="1200">
              <a:solidFill>
                <a:schemeClr val="dk1"/>
              </a:solidFill>
              <a:latin typeface="Roboto"/>
              <a:ea typeface="Roboto"/>
              <a:cs typeface="Roboto"/>
              <a:sym typeface="Roboto"/>
            </a:endParaRPr>
          </a:p>
        </p:txBody>
      </p:sp>
      <p:sp>
        <p:nvSpPr>
          <p:cNvPr id="422" name="Google Shape;422;p31"/>
          <p:cNvSpPr txBox="1"/>
          <p:nvPr/>
        </p:nvSpPr>
        <p:spPr>
          <a:xfrm>
            <a:off x="6496525" y="3814300"/>
            <a:ext cx="1908900" cy="6267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200">
                <a:solidFill>
                  <a:schemeClr val="dk1"/>
                </a:solidFill>
                <a:latin typeface="Roboto"/>
                <a:ea typeface="Roboto"/>
                <a:cs typeface="Roboto"/>
                <a:sym typeface="Roboto"/>
              </a:rPr>
              <a:t>Most of the applications are built in Python(Django/Flask) &amp; Cake PHP in real world.</a:t>
            </a:r>
            <a:endParaRPr sz="1200">
              <a:solidFill>
                <a:schemeClr val="dk1"/>
              </a:solidFill>
              <a:latin typeface="Roboto"/>
              <a:ea typeface="Roboto"/>
              <a:cs typeface="Roboto"/>
              <a:sym typeface="Roboto"/>
            </a:endParaRPr>
          </a:p>
        </p:txBody>
      </p:sp>
      <p:cxnSp>
        <p:nvCxnSpPr>
          <p:cNvPr id="423" name="Google Shape;423;p31"/>
          <p:cNvCxnSpPr>
            <a:stCxn id="405" idx="3"/>
            <a:endCxn id="411" idx="1"/>
          </p:cNvCxnSpPr>
          <p:nvPr/>
        </p:nvCxnSpPr>
        <p:spPr>
          <a:xfrm rot="10800000" flipH="1">
            <a:off x="3084950" y="1226025"/>
            <a:ext cx="732000" cy="401100"/>
          </a:xfrm>
          <a:prstGeom prst="bentConnector3">
            <a:avLst>
              <a:gd name="adj1" fmla="val 49999"/>
            </a:avLst>
          </a:prstGeom>
          <a:noFill/>
          <a:ln w="9525" cap="flat" cmpd="sng">
            <a:solidFill>
              <a:schemeClr val="dk1"/>
            </a:solidFill>
            <a:prstDash val="solid"/>
            <a:round/>
            <a:headEnd type="none" w="med" len="med"/>
            <a:tailEnd type="oval" w="med" len="med"/>
          </a:ln>
        </p:spPr>
      </p:cxnSp>
      <p:cxnSp>
        <p:nvCxnSpPr>
          <p:cNvPr id="424" name="Google Shape;424;p31"/>
          <p:cNvCxnSpPr>
            <a:stCxn id="408" idx="3"/>
            <a:endCxn id="414" idx="1"/>
          </p:cNvCxnSpPr>
          <p:nvPr/>
        </p:nvCxnSpPr>
        <p:spPr>
          <a:xfrm rot="10800000" flipH="1">
            <a:off x="3084950" y="2519150"/>
            <a:ext cx="732000" cy="517500"/>
          </a:xfrm>
          <a:prstGeom prst="bentConnector3">
            <a:avLst>
              <a:gd name="adj1" fmla="val 49999"/>
            </a:avLst>
          </a:prstGeom>
          <a:noFill/>
          <a:ln w="9525" cap="flat" cmpd="sng">
            <a:solidFill>
              <a:schemeClr val="dk1"/>
            </a:solidFill>
            <a:prstDash val="solid"/>
            <a:round/>
            <a:headEnd type="none" w="med" len="med"/>
            <a:tailEnd type="oval" w="med" len="med"/>
          </a:ln>
        </p:spPr>
      </p:cxnSp>
      <p:cxnSp>
        <p:nvCxnSpPr>
          <p:cNvPr id="425" name="Google Shape;425;p31"/>
          <p:cNvCxnSpPr>
            <a:stCxn id="408" idx="3"/>
            <a:endCxn id="418" idx="1"/>
          </p:cNvCxnSpPr>
          <p:nvPr/>
        </p:nvCxnSpPr>
        <p:spPr>
          <a:xfrm>
            <a:off x="3084950" y="3036650"/>
            <a:ext cx="732000" cy="1178400"/>
          </a:xfrm>
          <a:prstGeom prst="bentConnector3">
            <a:avLst>
              <a:gd name="adj1" fmla="val 49999"/>
            </a:avLst>
          </a:prstGeom>
          <a:noFill/>
          <a:ln w="9525" cap="flat" cmpd="sng">
            <a:solidFill>
              <a:schemeClr val="dk1"/>
            </a:solidFill>
            <a:prstDash val="solid"/>
            <a:round/>
            <a:headEnd type="none" w="med" len="med"/>
            <a:tailEnd type="oval" w="med" len="med"/>
          </a:ln>
        </p:spPr>
      </p:cxnSp>
      <p:cxnSp>
        <p:nvCxnSpPr>
          <p:cNvPr id="426" name="Google Shape;426;p31"/>
          <p:cNvCxnSpPr>
            <a:stCxn id="411" idx="3"/>
            <a:endCxn id="419" idx="1"/>
          </p:cNvCxnSpPr>
          <p:nvPr/>
        </p:nvCxnSpPr>
        <p:spPr>
          <a:xfrm>
            <a:off x="5725838" y="1226150"/>
            <a:ext cx="732000" cy="75600"/>
          </a:xfrm>
          <a:prstGeom prst="bentConnector3">
            <a:avLst>
              <a:gd name="adj1" fmla="val 49999"/>
            </a:avLst>
          </a:prstGeom>
          <a:noFill/>
          <a:ln w="9525" cap="flat" cmpd="sng">
            <a:solidFill>
              <a:schemeClr val="dk1"/>
            </a:solidFill>
            <a:prstDash val="solid"/>
            <a:round/>
            <a:headEnd type="none" w="med" len="med"/>
            <a:tailEnd type="oval" w="med" len="med"/>
          </a:ln>
        </p:spPr>
      </p:cxnSp>
      <p:cxnSp>
        <p:nvCxnSpPr>
          <p:cNvPr id="427" name="Google Shape;427;p31"/>
          <p:cNvCxnSpPr>
            <a:stCxn id="411" idx="3"/>
            <a:endCxn id="420" idx="1"/>
          </p:cNvCxnSpPr>
          <p:nvPr/>
        </p:nvCxnSpPr>
        <p:spPr>
          <a:xfrm>
            <a:off x="5725838" y="1226150"/>
            <a:ext cx="732000" cy="927300"/>
          </a:xfrm>
          <a:prstGeom prst="bentConnector3">
            <a:avLst>
              <a:gd name="adj1" fmla="val 50001"/>
            </a:avLst>
          </a:prstGeom>
          <a:noFill/>
          <a:ln w="9525" cap="flat" cmpd="sng">
            <a:solidFill>
              <a:schemeClr val="dk1"/>
            </a:solidFill>
            <a:prstDash val="solid"/>
            <a:round/>
            <a:headEnd type="none" w="med" len="med"/>
            <a:tailEnd type="oval" w="med" len="med"/>
          </a:ln>
        </p:spPr>
      </p:cxnSp>
      <p:cxnSp>
        <p:nvCxnSpPr>
          <p:cNvPr id="428" name="Google Shape;428;p31"/>
          <p:cNvCxnSpPr>
            <a:stCxn id="414" idx="3"/>
            <a:endCxn id="421" idx="1"/>
          </p:cNvCxnSpPr>
          <p:nvPr/>
        </p:nvCxnSpPr>
        <p:spPr>
          <a:xfrm>
            <a:off x="5725838" y="2519250"/>
            <a:ext cx="732000" cy="486300"/>
          </a:xfrm>
          <a:prstGeom prst="bentConnector3">
            <a:avLst>
              <a:gd name="adj1" fmla="val 50001"/>
            </a:avLst>
          </a:prstGeom>
          <a:noFill/>
          <a:ln w="9525" cap="flat" cmpd="sng">
            <a:solidFill>
              <a:schemeClr val="dk1"/>
            </a:solidFill>
            <a:prstDash val="solid"/>
            <a:round/>
            <a:headEnd type="none" w="med" len="med"/>
            <a:tailEnd type="oval" w="med" len="med"/>
          </a:ln>
        </p:spPr>
      </p:cxnSp>
      <p:cxnSp>
        <p:nvCxnSpPr>
          <p:cNvPr id="429" name="Google Shape;429;p31"/>
          <p:cNvCxnSpPr>
            <a:stCxn id="417" idx="3"/>
            <a:endCxn id="422" idx="1"/>
          </p:cNvCxnSpPr>
          <p:nvPr/>
        </p:nvCxnSpPr>
        <p:spPr>
          <a:xfrm>
            <a:off x="5725838" y="3888550"/>
            <a:ext cx="770700" cy="239100"/>
          </a:xfrm>
          <a:prstGeom prst="bentConnector3">
            <a:avLst>
              <a:gd name="adj1" fmla="val 49999"/>
            </a:avLst>
          </a:prstGeom>
          <a:noFill/>
          <a:ln w="9525" cap="flat" cmpd="sng">
            <a:solidFill>
              <a:schemeClr val="dk1"/>
            </a:solidFill>
            <a:prstDash val="solid"/>
            <a:round/>
            <a:headEnd type="none" w="med" len="med"/>
            <a:tailEnd type="oval" w="med" len="med"/>
          </a:ln>
        </p:spPr>
      </p:cxnSp>
      <p:sp>
        <p:nvSpPr>
          <p:cNvPr id="430" name="Google Shape;430;p31"/>
          <p:cNvSpPr/>
          <p:nvPr/>
        </p:nvSpPr>
        <p:spPr>
          <a:xfrm>
            <a:off x="658275" y="2918201"/>
            <a:ext cx="426525" cy="399864"/>
          </a:xfrm>
          <a:custGeom>
            <a:avLst/>
            <a:gdLst/>
            <a:ahLst/>
            <a:cxnLst/>
            <a:rect l="l" t="t" r="r" b="b"/>
            <a:pathLst>
              <a:path w="19326" h="18118" extrusionOk="0">
                <a:moveTo>
                  <a:pt x="17628" y="1133"/>
                </a:moveTo>
                <a:cubicBezTo>
                  <a:pt x="17939" y="1133"/>
                  <a:pt x="18193" y="1387"/>
                  <a:pt x="18193" y="1701"/>
                </a:cubicBezTo>
                <a:lnTo>
                  <a:pt x="18193" y="11324"/>
                </a:lnTo>
                <a:lnTo>
                  <a:pt x="1133" y="11324"/>
                </a:lnTo>
                <a:lnTo>
                  <a:pt x="1133" y="1701"/>
                </a:lnTo>
                <a:cubicBezTo>
                  <a:pt x="1133" y="1387"/>
                  <a:pt x="1387" y="1133"/>
                  <a:pt x="1701" y="1133"/>
                </a:cubicBezTo>
                <a:close/>
                <a:moveTo>
                  <a:pt x="18193" y="12456"/>
                </a:moveTo>
                <a:lnTo>
                  <a:pt x="18193" y="13024"/>
                </a:lnTo>
                <a:cubicBezTo>
                  <a:pt x="18193" y="13335"/>
                  <a:pt x="17939" y="13588"/>
                  <a:pt x="17628" y="13588"/>
                </a:cubicBezTo>
                <a:lnTo>
                  <a:pt x="1701" y="13588"/>
                </a:lnTo>
                <a:cubicBezTo>
                  <a:pt x="1387" y="13588"/>
                  <a:pt x="1133" y="13335"/>
                  <a:pt x="1133" y="13024"/>
                </a:cubicBezTo>
                <a:lnTo>
                  <a:pt x="1133" y="12456"/>
                </a:lnTo>
                <a:close/>
                <a:moveTo>
                  <a:pt x="11520" y="14720"/>
                </a:moveTo>
                <a:lnTo>
                  <a:pt x="12275" y="16985"/>
                </a:lnTo>
                <a:lnTo>
                  <a:pt x="7051" y="16985"/>
                </a:lnTo>
                <a:lnTo>
                  <a:pt x="7806" y="14720"/>
                </a:lnTo>
                <a:close/>
                <a:moveTo>
                  <a:pt x="1701" y="1"/>
                </a:moveTo>
                <a:cubicBezTo>
                  <a:pt x="762" y="1"/>
                  <a:pt x="1" y="762"/>
                  <a:pt x="1" y="1701"/>
                </a:cubicBezTo>
                <a:lnTo>
                  <a:pt x="1" y="13024"/>
                </a:lnTo>
                <a:cubicBezTo>
                  <a:pt x="1" y="13960"/>
                  <a:pt x="762" y="14720"/>
                  <a:pt x="1701" y="14720"/>
                </a:cubicBezTo>
                <a:lnTo>
                  <a:pt x="6614" y="14720"/>
                </a:lnTo>
                <a:lnTo>
                  <a:pt x="5859" y="16985"/>
                </a:lnTo>
                <a:lnTo>
                  <a:pt x="4002" y="16985"/>
                </a:lnTo>
                <a:cubicBezTo>
                  <a:pt x="3688" y="16985"/>
                  <a:pt x="3437" y="17239"/>
                  <a:pt x="3437" y="17553"/>
                </a:cubicBezTo>
                <a:cubicBezTo>
                  <a:pt x="3437" y="17864"/>
                  <a:pt x="3688" y="18117"/>
                  <a:pt x="4002" y="18117"/>
                </a:cubicBezTo>
                <a:lnTo>
                  <a:pt x="15325" y="18117"/>
                </a:lnTo>
                <a:cubicBezTo>
                  <a:pt x="15639" y="18117"/>
                  <a:pt x="15889" y="17864"/>
                  <a:pt x="15889" y="17553"/>
                </a:cubicBezTo>
                <a:cubicBezTo>
                  <a:pt x="15889" y="17239"/>
                  <a:pt x="15639" y="16985"/>
                  <a:pt x="15325" y="16985"/>
                </a:cubicBezTo>
                <a:lnTo>
                  <a:pt x="13468" y="16985"/>
                </a:lnTo>
                <a:lnTo>
                  <a:pt x="12713" y="14720"/>
                </a:lnTo>
                <a:lnTo>
                  <a:pt x="17628" y="14720"/>
                </a:lnTo>
                <a:cubicBezTo>
                  <a:pt x="18565" y="14720"/>
                  <a:pt x="19325" y="13960"/>
                  <a:pt x="19325" y="13024"/>
                </a:cubicBezTo>
                <a:lnTo>
                  <a:pt x="19325" y="1701"/>
                </a:lnTo>
                <a:cubicBezTo>
                  <a:pt x="19325" y="762"/>
                  <a:pt x="18565" y="1"/>
                  <a:pt x="176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83;p36">
            <a:extLst>
              <a:ext uri="{FF2B5EF4-FFF2-40B4-BE49-F238E27FC236}">
                <a16:creationId xmlns:a16="http://schemas.microsoft.com/office/drawing/2014/main" id="{95BB9AFF-5BE0-1684-F7E1-577B5AB42D33}"/>
              </a:ext>
            </a:extLst>
          </p:cNvPr>
          <p:cNvSpPr>
            <a:spLocks noGrp="1" noEditPoints="1"/>
          </p:cNvSpPr>
          <p:nvPr/>
        </p:nvSpPr>
        <p:spPr>
          <a:xfrm>
            <a:off x="791489" y="290264"/>
            <a:ext cx="7704000" cy="572700"/>
          </a:xfrm>
          <a:prstGeom prst="rect">
            <a:avLst/>
          </a:prstGeom>
          <a:noFill/>
          <a:ln>
            <a:noFill/>
          </a:ln>
        </p:spPr>
        <p:txBody>
          <a:bodyPr wrap="square" lIns="0" tIns="0" rIns="0" bIns="0" anchor="ctr">
            <a:noAutofit/>
          </a:bodyPr>
          <a:lstStyle>
            <a:lvl1pPr marR="0" algn="ctr" rtl="0">
              <a:lnSpc>
                <a:spcPct val="100000"/>
              </a:lnSpc>
              <a:spcBef>
                <a:spcPts val="0"/>
              </a:spcBef>
              <a:spcAft>
                <a:spcPts val="0"/>
              </a:spcAft>
              <a:buClr>
                <a:schemeClr val="dk2"/>
              </a:buClr>
              <a:buSzPts val="3600"/>
              <a:buFont typeface="Merriweather"/>
              <a:buNone/>
              <a:defRPr sz="3600" b="1" i="0" u="none" strike="noStrike" cap="none">
                <a:solidFill>
                  <a:schemeClr val="dk2"/>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2pPr>
            <a:lvl3pPr marR="0" lvl="2"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3pPr>
            <a:lvl4pPr marR="0" lvl="3"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4pPr>
            <a:lvl5pPr marR="0" lvl="4"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5pPr>
            <a:lvl6pPr marR="0" lvl="5"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6pPr>
            <a:lvl7pPr marR="0" lvl="6"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7pPr>
            <a:lvl8pPr marR="0" lvl="7"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8pPr>
            <a:lvl9pPr marR="0" lvl="8"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9pPr>
          </a:lstStyle>
          <a:p>
            <a:pPr marL="0" indent="0" algn="ctr" rtl="0">
              <a:spcBef>
                <a:spcPts val="0"/>
              </a:spcBef>
              <a:spcAft>
                <a:spcPts val="0"/>
              </a:spcAft>
              <a:buNone/>
            </a:pPr>
            <a:r>
              <a:rPr lang="en" dirty="0">
                <a:solidFill>
                  <a:schemeClr val="bg1"/>
                </a:solidFill>
              </a:rPr>
              <a:t>Few of our clients </a:t>
            </a:r>
          </a:p>
        </p:txBody>
      </p:sp>
      <p:sp>
        <p:nvSpPr>
          <p:cNvPr id="4" name="AutoShape 4" descr="GreedyGame Celebrating 10th Anniversary, Empowering App and Gaming  Publishers Globally">
            <a:extLst>
              <a:ext uri="{FF2B5EF4-FFF2-40B4-BE49-F238E27FC236}">
                <a16:creationId xmlns:a16="http://schemas.microsoft.com/office/drawing/2014/main" id="{87B5BA1E-63F3-7B57-DE89-35D36DD694F0}"/>
              </a:ext>
            </a:extLst>
          </p:cNvPr>
          <p:cNvSpPr>
            <a:spLocks noChangeAspect="1" noChangeArrowheads="1"/>
          </p:cNvSpPr>
          <p:nvPr/>
        </p:nvSpPr>
        <p:spPr bwMode="auto">
          <a:xfrm>
            <a:off x="4274418" y="2317086"/>
            <a:ext cx="134303" cy="134303"/>
          </a:xfrm>
          <a:prstGeom prst="rect">
            <a:avLst/>
          </a:prstGeom>
          <a:noFill/>
        </p:spPr>
        <p:txBody>
          <a:bodyPr vert="horz" wrap="square" lIns="91440" tIns="45720" rIns="91440" bIns="45720" anchor="t">
            <a:prstTxWarp prst="textNoShape">
              <a:avLst/>
            </a:prstTxWarp>
          </a:bodyPr>
          <a:lstStyle>
            <a:defPPr marR="0" algn="l" rtl="0">
              <a:lnSpc>
                <a:spcPct val="100000"/>
              </a:lnSpc>
              <a:spcBef>
                <a:spcPts val="0"/>
              </a:spcBef>
              <a:spcAft>
                <a:spcPts val="0"/>
              </a:spcAft>
            </a:defPPr>
            <a:lvl1pPr marR="0" algn="l" rtl="0">
              <a:lnSpc>
                <a:spcPct val="100000"/>
              </a:lnSpc>
              <a:spcBef>
                <a:spcPts val="0"/>
              </a:spcBef>
              <a:spcAft>
                <a:spcPts val="0"/>
              </a:spcAft>
              <a:buClr>
                <a:srgbClr val="000000"/>
              </a:buClr>
              <a:buFont typeface="Arial" panose="020B0604020202020204" pitchFamily="34" charset="0"/>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1pPr>
            <a:lvl2pPr marR="0" algn="l" rtl="0">
              <a:lnSpc>
                <a:spcPct val="100000"/>
              </a:lnSpc>
              <a:spcBef>
                <a:spcPts val="0"/>
              </a:spcBef>
              <a:spcAft>
                <a:spcPts val="0"/>
              </a:spcAft>
              <a:buClr>
                <a:srgbClr val="000000"/>
              </a:buClr>
              <a:buFont typeface="Arial" panose="020B0604020202020204" pitchFamily="34" charset="0"/>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R="0" algn="l" rtl="0">
              <a:lnSpc>
                <a:spcPct val="100000"/>
              </a:lnSpc>
              <a:spcBef>
                <a:spcPts val="0"/>
              </a:spcBef>
              <a:spcAft>
                <a:spcPts val="0"/>
              </a:spcAft>
              <a:buClr>
                <a:srgbClr val="000000"/>
              </a:buClr>
              <a:buFont typeface="Arial" panose="020B0604020202020204" pitchFamily="34" charset="0"/>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R="0" algn="l" rtl="0">
              <a:lnSpc>
                <a:spcPct val="100000"/>
              </a:lnSpc>
              <a:spcBef>
                <a:spcPts val="0"/>
              </a:spcBef>
              <a:spcAft>
                <a:spcPts val="0"/>
              </a:spcAft>
              <a:buClr>
                <a:srgbClr val="000000"/>
              </a:buClr>
              <a:buFont typeface="Arial" panose="020B0604020202020204" pitchFamily="34" charset="0"/>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R="0" algn="l" rtl="0">
              <a:lnSpc>
                <a:spcPct val="100000"/>
              </a:lnSpc>
              <a:spcBef>
                <a:spcPts val="0"/>
              </a:spcBef>
              <a:spcAft>
                <a:spcPts val="0"/>
              </a:spcAft>
              <a:buClr>
                <a:srgbClr val="000000"/>
              </a:buClr>
              <a:buFont typeface="Arial" panose="020B0604020202020204" pitchFamily="34" charset="0"/>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R="0" algn="l" rtl="0">
              <a:lnSpc>
                <a:spcPct val="100000"/>
              </a:lnSpc>
              <a:spcBef>
                <a:spcPts val="0"/>
              </a:spcBef>
              <a:spcAft>
                <a:spcPts val="0"/>
              </a:spcAft>
              <a:buClr>
                <a:srgbClr val="000000"/>
              </a:buClr>
              <a:buFont typeface="Arial" panose="020B0604020202020204" pitchFamily="34" charset="0"/>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R="0" algn="l" rtl="0">
              <a:lnSpc>
                <a:spcPct val="100000"/>
              </a:lnSpc>
              <a:spcBef>
                <a:spcPts val="0"/>
              </a:spcBef>
              <a:spcAft>
                <a:spcPts val="0"/>
              </a:spcAft>
              <a:buClr>
                <a:srgbClr val="000000"/>
              </a:buClr>
              <a:buFont typeface="Arial" panose="020B0604020202020204" pitchFamily="34" charset="0"/>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R="0" algn="l" rtl="0">
              <a:lnSpc>
                <a:spcPct val="100000"/>
              </a:lnSpc>
              <a:spcBef>
                <a:spcPts val="0"/>
              </a:spcBef>
              <a:spcAft>
                <a:spcPts val="0"/>
              </a:spcAft>
              <a:buClr>
                <a:srgbClr val="000000"/>
              </a:buClr>
              <a:buFont typeface="Arial" panose="020B0604020202020204" pitchFamily="34" charset="0"/>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R="0" algn="l" rtl="0">
              <a:lnSpc>
                <a:spcPct val="100000"/>
              </a:lnSpc>
              <a:spcBef>
                <a:spcPts val="0"/>
              </a:spcBef>
              <a:spcAft>
                <a:spcPts val="0"/>
              </a:spcAft>
              <a:buClr>
                <a:srgbClr val="000000"/>
              </a:buClr>
              <a:buFont typeface="Arial" panose="020B0604020202020204" pitchFamily="34" charset="0"/>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endParaRPr lang="en-IN"/>
          </a:p>
        </p:txBody>
      </p:sp>
      <p:pic>
        <p:nvPicPr>
          <p:cNvPr id="8" name="Picture 7">
            <a:extLst>
              <a:ext uri="{FF2B5EF4-FFF2-40B4-BE49-F238E27FC236}">
                <a16:creationId xmlns:a16="http://schemas.microsoft.com/office/drawing/2014/main" id="{AE872FC2-8761-09FF-E7F3-5EA2B629C4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1649" y="3570223"/>
            <a:ext cx="2612257" cy="6857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imes Internet">
            <a:extLst>
              <a:ext uri="{FF2B5EF4-FFF2-40B4-BE49-F238E27FC236}">
                <a16:creationId xmlns:a16="http://schemas.microsoft.com/office/drawing/2014/main" id="{BA3D14D2-2078-F0D7-35BE-FC5FD3B81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223" y="1456602"/>
            <a:ext cx="3484266" cy="10053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4A854EB-5B85-8706-AB5A-A2415F1180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1649" y="1177191"/>
            <a:ext cx="3005527" cy="14490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idilite logo in transparent PNG format">
            <a:extLst>
              <a:ext uri="{FF2B5EF4-FFF2-40B4-BE49-F238E27FC236}">
                <a16:creationId xmlns:a16="http://schemas.microsoft.com/office/drawing/2014/main" id="{50A434DC-1066-B648-4310-758D903AC2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8929" y="2704568"/>
            <a:ext cx="3065489" cy="155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929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13367C"/>
            </a:gs>
            <a:gs pos="100000">
              <a:schemeClr val="dk2"/>
            </a:gs>
          </a:gsLst>
          <a:lin ang="5400012" scaled="0"/>
        </a:gradFill>
        <a:effectLst/>
      </p:bgPr>
    </p:bg>
    <p:spTree>
      <p:nvGrpSpPr>
        <p:cNvPr id="1" name="Shape 216"/>
        <p:cNvGrpSpPr/>
        <p:nvPr/>
      </p:nvGrpSpPr>
      <p:grpSpPr>
        <a:xfrm>
          <a:off x="0" y="0"/>
          <a:ext cx="0" cy="0"/>
          <a:chOff x="0" y="0"/>
          <a:chExt cx="0" cy="0"/>
        </a:xfrm>
      </p:grpSpPr>
      <p:sp>
        <p:nvSpPr>
          <p:cNvPr id="217" name="Google Shape;217;p21"/>
          <p:cNvSpPr txBox="1">
            <a:spLocks noGrp="1"/>
          </p:cNvSpPr>
          <p:nvPr>
            <p:ph type="title"/>
          </p:nvPr>
        </p:nvSpPr>
        <p:spPr>
          <a:xfrm>
            <a:off x="720000" y="540000"/>
            <a:ext cx="7704000" cy="5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t>ABOUT US?</a:t>
            </a:r>
            <a:endParaRPr sz="2900"/>
          </a:p>
        </p:txBody>
      </p:sp>
      <p:sp>
        <p:nvSpPr>
          <p:cNvPr id="218" name="Google Shape;218;p21"/>
          <p:cNvSpPr txBox="1">
            <a:spLocks noGrp="1"/>
          </p:cNvSpPr>
          <p:nvPr>
            <p:ph type="body" idx="1"/>
          </p:nvPr>
        </p:nvSpPr>
        <p:spPr>
          <a:xfrm>
            <a:off x="720000" y="1447400"/>
            <a:ext cx="7704000" cy="2773500"/>
          </a:xfrm>
          <a:prstGeom prst="rect">
            <a:avLst/>
          </a:prstGeom>
        </p:spPr>
        <p:txBody>
          <a:bodyPr spcFirstLastPara="1" wrap="square" lIns="91425" tIns="91425" rIns="91425" bIns="91425" anchor="t" anchorCtr="0">
            <a:noAutofit/>
          </a:bodyPr>
          <a:lstStyle/>
          <a:p>
            <a:pPr marL="457200" lvl="0" indent="-317500" algn="l" rtl="0">
              <a:lnSpc>
                <a:spcPct val="175000"/>
              </a:lnSpc>
              <a:spcBef>
                <a:spcPts val="0"/>
              </a:spcBef>
              <a:spcAft>
                <a:spcPts val="0"/>
              </a:spcAft>
              <a:buSzPts val="1400"/>
              <a:buChar char="●"/>
            </a:pPr>
            <a:r>
              <a:rPr lang="en" b="1" u="sng" dirty="0"/>
              <a:t>Company Name:</a:t>
            </a:r>
            <a:r>
              <a:rPr lang="en" dirty="0"/>
              <a:t> Savatarr Technologies Private Limited</a:t>
            </a:r>
            <a:endParaRPr dirty="0"/>
          </a:p>
          <a:p>
            <a:pPr marL="457200" lvl="0" indent="-317500" algn="l" rtl="0">
              <a:lnSpc>
                <a:spcPct val="175000"/>
              </a:lnSpc>
              <a:spcBef>
                <a:spcPts val="0"/>
              </a:spcBef>
              <a:spcAft>
                <a:spcPts val="0"/>
              </a:spcAft>
              <a:buSzPts val="1400"/>
              <a:buChar char="●"/>
            </a:pPr>
            <a:r>
              <a:rPr lang="en" b="1" u="sng" dirty="0"/>
              <a:t>Established:</a:t>
            </a:r>
            <a:r>
              <a:rPr lang="en" dirty="0"/>
              <a:t> 2020</a:t>
            </a:r>
            <a:endParaRPr dirty="0"/>
          </a:p>
          <a:p>
            <a:pPr marL="457200" lvl="0" indent="-317500" algn="l" rtl="0">
              <a:lnSpc>
                <a:spcPct val="175000"/>
              </a:lnSpc>
              <a:spcBef>
                <a:spcPts val="0"/>
              </a:spcBef>
              <a:spcAft>
                <a:spcPts val="0"/>
              </a:spcAft>
              <a:buSzPts val="1400"/>
              <a:buChar char="●"/>
            </a:pPr>
            <a:r>
              <a:rPr lang="en" b="1" u="sng" dirty="0"/>
              <a:t>Location:</a:t>
            </a:r>
            <a:r>
              <a:rPr lang="en" dirty="0"/>
              <a:t> Headquarters in Noida Sector 62.</a:t>
            </a:r>
            <a:endParaRPr dirty="0"/>
          </a:p>
          <a:p>
            <a:pPr marL="457200" lvl="0" indent="-317500" algn="l" rtl="0">
              <a:lnSpc>
                <a:spcPct val="175000"/>
              </a:lnSpc>
              <a:spcBef>
                <a:spcPts val="0"/>
              </a:spcBef>
              <a:spcAft>
                <a:spcPts val="0"/>
              </a:spcAft>
              <a:buSzPts val="1400"/>
              <a:buChar char="●"/>
            </a:pPr>
            <a:r>
              <a:rPr lang="en" b="1" u="sng" dirty="0"/>
              <a:t>Industry:</a:t>
            </a:r>
            <a:r>
              <a:rPr lang="en" dirty="0"/>
              <a:t> Digital Marketing, Software Development and Software as a Service (SaaS) Provider</a:t>
            </a:r>
            <a:endParaRPr dirty="0"/>
          </a:p>
          <a:p>
            <a:pPr marL="457200" lvl="0" indent="-317500" algn="l" rtl="0">
              <a:lnSpc>
                <a:spcPct val="175000"/>
              </a:lnSpc>
              <a:spcBef>
                <a:spcPts val="0"/>
              </a:spcBef>
              <a:spcAft>
                <a:spcPts val="0"/>
              </a:spcAft>
              <a:buSzPts val="1400"/>
              <a:buChar char="●"/>
            </a:pPr>
            <a:r>
              <a:rPr lang="en" b="1" u="sng" dirty="0"/>
              <a:t>Mission:</a:t>
            </a:r>
            <a:r>
              <a:rPr lang="en" dirty="0"/>
              <a:t> To revolutionize the tech industry by delivering cutting-edge solutions that empower businesses and individuals to thrive in the digital age.</a:t>
            </a:r>
            <a:endParaRPr dirty="0"/>
          </a:p>
          <a:p>
            <a:pPr marL="457200" lvl="0" indent="0" algn="l" rtl="0">
              <a:lnSpc>
                <a:spcPct val="175000"/>
              </a:lnSpc>
              <a:spcBef>
                <a:spcPts val="1200"/>
              </a:spcBef>
              <a:spcAft>
                <a:spcPts val="120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4"/>
          <p:cNvSpPr txBox="1"/>
          <p:nvPr/>
        </p:nvSpPr>
        <p:spPr>
          <a:xfrm>
            <a:off x="503250" y="406875"/>
            <a:ext cx="3747600" cy="398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200">
                <a:solidFill>
                  <a:schemeClr val="dk1"/>
                </a:solidFill>
                <a:latin typeface="Roboto"/>
                <a:ea typeface="Roboto"/>
                <a:cs typeface="Roboto"/>
                <a:sym typeface="Roboto"/>
              </a:rPr>
              <a:t>Thank You</a:t>
            </a:r>
            <a:endParaRPr sz="6200">
              <a:solidFill>
                <a:schemeClr val="dk1"/>
              </a:solidFill>
              <a:latin typeface="Roboto"/>
              <a:ea typeface="Roboto"/>
              <a:cs typeface="Roboto"/>
              <a:sym typeface="Roboto"/>
            </a:endParaRPr>
          </a:p>
          <a:p>
            <a:pPr marL="0" lvl="0" indent="0" algn="l" rtl="0">
              <a:spcBef>
                <a:spcPts val="0"/>
              </a:spcBef>
              <a:spcAft>
                <a:spcPts val="0"/>
              </a:spcAft>
              <a:buNone/>
            </a:pPr>
            <a:r>
              <a:rPr lang="en" sz="6200">
                <a:solidFill>
                  <a:schemeClr val="dk1"/>
                </a:solidFill>
                <a:latin typeface="Roboto"/>
                <a:ea typeface="Roboto"/>
                <a:cs typeface="Roboto"/>
                <a:sym typeface="Roboto"/>
              </a:rPr>
              <a:t>For your </a:t>
            </a:r>
            <a:endParaRPr sz="6200">
              <a:solidFill>
                <a:schemeClr val="dk1"/>
              </a:solidFill>
              <a:latin typeface="Roboto"/>
              <a:ea typeface="Roboto"/>
              <a:cs typeface="Roboto"/>
              <a:sym typeface="Roboto"/>
            </a:endParaRPr>
          </a:p>
          <a:p>
            <a:pPr marL="0" lvl="0" indent="0" algn="l" rtl="0">
              <a:spcBef>
                <a:spcPts val="0"/>
              </a:spcBef>
              <a:spcAft>
                <a:spcPts val="0"/>
              </a:spcAft>
              <a:buNone/>
            </a:pPr>
            <a:r>
              <a:rPr lang="en" sz="6200">
                <a:solidFill>
                  <a:schemeClr val="dk1"/>
                </a:solidFill>
                <a:latin typeface="Roboto"/>
                <a:ea typeface="Roboto"/>
                <a:cs typeface="Roboto"/>
                <a:sym typeface="Roboto"/>
              </a:rPr>
              <a:t>Attention</a:t>
            </a:r>
            <a:endParaRPr sz="6200">
              <a:solidFill>
                <a:schemeClr val="dk1"/>
              </a:solidFill>
              <a:latin typeface="Roboto"/>
              <a:ea typeface="Roboto"/>
              <a:cs typeface="Roboto"/>
              <a:sym typeface="Roboto"/>
            </a:endParaRPr>
          </a:p>
        </p:txBody>
      </p:sp>
      <p:pic>
        <p:nvPicPr>
          <p:cNvPr id="507" name="Google Shape;507;p34"/>
          <p:cNvPicPr preferRelativeResize="0"/>
          <p:nvPr/>
        </p:nvPicPr>
        <p:blipFill rotWithShape="1">
          <a:blip r:embed="rId3">
            <a:alphaModFix/>
          </a:blip>
          <a:srcRect t="-7940" b="7940"/>
          <a:stretch/>
        </p:blipFill>
        <p:spPr>
          <a:xfrm>
            <a:off x="4143712" y="203450"/>
            <a:ext cx="4800225" cy="4261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5"/>
          <p:cNvSpPr txBox="1">
            <a:spLocks noGrp="1"/>
          </p:cNvSpPr>
          <p:nvPr>
            <p:ph type="title"/>
          </p:nvPr>
        </p:nvSpPr>
        <p:spPr>
          <a:xfrm>
            <a:off x="4939700" y="1288261"/>
            <a:ext cx="1905300" cy="970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Our Location </a:t>
            </a:r>
            <a:endParaRPr/>
          </a:p>
        </p:txBody>
      </p:sp>
      <p:sp>
        <p:nvSpPr>
          <p:cNvPr id="513" name="Google Shape;513;p35"/>
          <p:cNvSpPr txBox="1">
            <a:spLocks noGrp="1"/>
          </p:cNvSpPr>
          <p:nvPr>
            <p:ph type="body" idx="1"/>
          </p:nvPr>
        </p:nvSpPr>
        <p:spPr>
          <a:xfrm>
            <a:off x="4939700" y="2182538"/>
            <a:ext cx="1905300" cy="180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258-259 1st FLOOR, Block R, Uttam Nagar, New Delhi</a:t>
            </a:r>
            <a:endParaRPr/>
          </a:p>
        </p:txBody>
      </p:sp>
      <p:sp>
        <p:nvSpPr>
          <p:cNvPr id="514" name="Google Shape;514;p35"/>
          <p:cNvSpPr txBox="1">
            <a:spLocks noGrp="1"/>
          </p:cNvSpPr>
          <p:nvPr>
            <p:ph type="title"/>
          </p:nvPr>
        </p:nvSpPr>
        <p:spPr>
          <a:xfrm>
            <a:off x="1001925" y="1376411"/>
            <a:ext cx="1905300" cy="970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Contact Us </a:t>
            </a:r>
            <a:endParaRPr/>
          </a:p>
        </p:txBody>
      </p:sp>
      <p:sp>
        <p:nvSpPr>
          <p:cNvPr id="515" name="Google Shape;515;p35"/>
          <p:cNvSpPr txBox="1">
            <a:spLocks noGrp="1"/>
          </p:cNvSpPr>
          <p:nvPr>
            <p:ph type="body" idx="1"/>
          </p:nvPr>
        </p:nvSpPr>
        <p:spPr>
          <a:xfrm>
            <a:off x="1087575" y="2346900"/>
            <a:ext cx="2424300" cy="180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www.savatarr.com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u="sng" dirty="0">
                <a:solidFill>
                  <a:schemeClr val="hlink"/>
                </a:solidFill>
                <a:hlinkClick r:id="rId4"/>
              </a:rPr>
              <a:t>business@savatarr.com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u="sng">
                <a:solidFill>
                  <a:schemeClr val="hlink"/>
                </a:solidFill>
                <a:hlinkClick r:id="rId5"/>
              </a:rPr>
              <a:t>raveesh@</a:t>
            </a:r>
            <a:r>
              <a:rPr lang="en" u="sng" dirty="0">
                <a:solidFill>
                  <a:schemeClr val="hlink"/>
                </a:solidFill>
                <a:hlinkClick r:id="rId5"/>
              </a:rPr>
              <a:t>savatarr.tech</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+91-9717327005</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xfrm>
            <a:off x="721000" y="366225"/>
            <a:ext cx="7704000" cy="57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OFFERINGS:</a:t>
            </a:r>
            <a:endParaRPr/>
          </a:p>
        </p:txBody>
      </p:sp>
      <p:grpSp>
        <p:nvGrpSpPr>
          <p:cNvPr id="224" name="Google Shape;224;p22"/>
          <p:cNvGrpSpPr/>
          <p:nvPr/>
        </p:nvGrpSpPr>
        <p:grpSpPr>
          <a:xfrm>
            <a:off x="720000" y="997150"/>
            <a:ext cx="2306126" cy="861350"/>
            <a:chOff x="719994" y="1353425"/>
            <a:chExt cx="2365500" cy="861350"/>
          </a:xfrm>
        </p:grpSpPr>
        <p:sp>
          <p:nvSpPr>
            <p:cNvPr id="225" name="Google Shape;225;p22"/>
            <p:cNvSpPr txBox="1"/>
            <p:nvPr/>
          </p:nvSpPr>
          <p:spPr>
            <a:xfrm>
              <a:off x="720000" y="1353425"/>
              <a:ext cx="1975500" cy="475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800" dirty="0">
                  <a:solidFill>
                    <a:schemeClr val="accent1"/>
                  </a:solidFill>
                  <a:latin typeface="Oswald"/>
                  <a:ea typeface="Oswald"/>
                  <a:cs typeface="Oswald"/>
                  <a:sym typeface="Oswald"/>
                </a:rPr>
                <a:t>WEB APPS </a:t>
              </a:r>
              <a:endParaRPr sz="1800" dirty="0">
                <a:solidFill>
                  <a:schemeClr val="accent1"/>
                </a:solidFill>
                <a:latin typeface="Oswald"/>
                <a:ea typeface="Oswald"/>
                <a:cs typeface="Oswald"/>
                <a:sym typeface="Oswald"/>
              </a:endParaRPr>
            </a:p>
          </p:txBody>
        </p:sp>
        <p:sp>
          <p:nvSpPr>
            <p:cNvPr id="226" name="Google Shape;226;p22"/>
            <p:cNvSpPr txBox="1"/>
            <p:nvPr/>
          </p:nvSpPr>
          <p:spPr>
            <a:xfrm>
              <a:off x="719994" y="1641775"/>
              <a:ext cx="2365500" cy="573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200">
                  <a:solidFill>
                    <a:schemeClr val="dk1"/>
                  </a:solidFill>
                  <a:latin typeface="Roboto"/>
                  <a:ea typeface="Roboto"/>
                  <a:cs typeface="Roboto"/>
                  <a:sym typeface="Roboto"/>
                </a:rPr>
                <a:t>Innovative web-based applications tailored to streamline business processes and enhance user experience.</a:t>
              </a:r>
              <a:endParaRPr sz="1200">
                <a:solidFill>
                  <a:schemeClr val="dk1"/>
                </a:solidFill>
                <a:latin typeface="Roboto"/>
                <a:ea typeface="Roboto"/>
                <a:cs typeface="Roboto"/>
                <a:sym typeface="Roboto"/>
              </a:endParaRPr>
            </a:p>
          </p:txBody>
        </p:sp>
      </p:grpSp>
      <p:grpSp>
        <p:nvGrpSpPr>
          <p:cNvPr id="227" name="Google Shape;227;p22"/>
          <p:cNvGrpSpPr/>
          <p:nvPr/>
        </p:nvGrpSpPr>
        <p:grpSpPr>
          <a:xfrm>
            <a:off x="720005" y="2303575"/>
            <a:ext cx="2514774" cy="804125"/>
            <a:chOff x="718974" y="2477350"/>
            <a:chExt cx="2579520" cy="804125"/>
          </a:xfrm>
        </p:grpSpPr>
        <p:sp>
          <p:nvSpPr>
            <p:cNvPr id="228" name="Google Shape;228;p22"/>
            <p:cNvSpPr txBox="1"/>
            <p:nvPr/>
          </p:nvSpPr>
          <p:spPr>
            <a:xfrm>
              <a:off x="718974" y="2477350"/>
              <a:ext cx="1975500" cy="475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800">
                  <a:solidFill>
                    <a:schemeClr val="accent2"/>
                  </a:solidFill>
                  <a:latin typeface="Oswald"/>
                  <a:ea typeface="Oswald"/>
                  <a:cs typeface="Oswald"/>
                  <a:sym typeface="Oswald"/>
                </a:rPr>
                <a:t>MOBILE APPS</a:t>
              </a:r>
              <a:endParaRPr sz="1800">
                <a:solidFill>
                  <a:schemeClr val="accent2"/>
                </a:solidFill>
                <a:latin typeface="Oswald"/>
                <a:ea typeface="Oswald"/>
                <a:cs typeface="Oswald"/>
                <a:sym typeface="Oswald"/>
              </a:endParaRPr>
            </a:p>
          </p:txBody>
        </p:sp>
        <p:sp>
          <p:nvSpPr>
            <p:cNvPr id="229" name="Google Shape;229;p22"/>
            <p:cNvSpPr txBox="1"/>
            <p:nvPr/>
          </p:nvSpPr>
          <p:spPr>
            <a:xfrm>
              <a:off x="719994" y="2708475"/>
              <a:ext cx="2578500" cy="573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200">
                  <a:solidFill>
                    <a:schemeClr val="dk1"/>
                  </a:solidFill>
                  <a:latin typeface="Roboto"/>
                  <a:ea typeface="Roboto"/>
                  <a:cs typeface="Roboto"/>
                  <a:sym typeface="Roboto"/>
                </a:rPr>
                <a:t>Cutting-edge mobile applications designed to engage users and drive business growth on iOS and Android platforms.</a:t>
              </a:r>
              <a:endParaRPr sz="1200">
                <a:solidFill>
                  <a:schemeClr val="dk1"/>
                </a:solidFill>
                <a:latin typeface="Roboto"/>
                <a:ea typeface="Roboto"/>
                <a:cs typeface="Roboto"/>
                <a:sym typeface="Roboto"/>
              </a:endParaRPr>
            </a:p>
          </p:txBody>
        </p:sp>
      </p:grpSp>
      <p:grpSp>
        <p:nvGrpSpPr>
          <p:cNvPr id="230" name="Google Shape;230;p22"/>
          <p:cNvGrpSpPr/>
          <p:nvPr/>
        </p:nvGrpSpPr>
        <p:grpSpPr>
          <a:xfrm>
            <a:off x="719005" y="3578750"/>
            <a:ext cx="2408899" cy="799025"/>
            <a:chOff x="717949" y="3752525"/>
            <a:chExt cx="2470919" cy="799025"/>
          </a:xfrm>
        </p:grpSpPr>
        <p:sp>
          <p:nvSpPr>
            <p:cNvPr id="231" name="Google Shape;231;p22"/>
            <p:cNvSpPr txBox="1"/>
            <p:nvPr/>
          </p:nvSpPr>
          <p:spPr>
            <a:xfrm>
              <a:off x="717949" y="3752525"/>
              <a:ext cx="1975500" cy="475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800">
                  <a:solidFill>
                    <a:schemeClr val="accent3"/>
                  </a:solidFill>
                  <a:latin typeface="Oswald"/>
                  <a:ea typeface="Oswald"/>
                  <a:cs typeface="Oswald"/>
                  <a:sym typeface="Oswald"/>
                </a:rPr>
                <a:t>RESEARCH &amp; DEV.</a:t>
              </a:r>
              <a:endParaRPr sz="1800">
                <a:solidFill>
                  <a:schemeClr val="accent3"/>
                </a:solidFill>
                <a:latin typeface="Oswald"/>
                <a:ea typeface="Oswald"/>
                <a:cs typeface="Oswald"/>
                <a:sym typeface="Oswald"/>
              </a:endParaRPr>
            </a:p>
          </p:txBody>
        </p:sp>
        <p:sp>
          <p:nvSpPr>
            <p:cNvPr id="232" name="Google Shape;232;p22"/>
            <p:cNvSpPr txBox="1"/>
            <p:nvPr/>
          </p:nvSpPr>
          <p:spPr>
            <a:xfrm>
              <a:off x="718967" y="3978550"/>
              <a:ext cx="2469900" cy="573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200">
                  <a:solidFill>
                    <a:schemeClr val="dk1"/>
                  </a:solidFill>
                  <a:latin typeface="Roboto"/>
                  <a:ea typeface="Roboto"/>
                  <a:cs typeface="Roboto"/>
                  <a:sym typeface="Roboto"/>
                </a:rPr>
                <a:t>Pioneering research and development initiatives focused on driving technological innovation and staying ahead of market trends.</a:t>
              </a:r>
              <a:endParaRPr sz="1200">
                <a:solidFill>
                  <a:schemeClr val="dk1"/>
                </a:solidFill>
                <a:latin typeface="Roboto"/>
                <a:ea typeface="Roboto"/>
                <a:cs typeface="Roboto"/>
                <a:sym typeface="Roboto"/>
              </a:endParaRPr>
            </a:p>
          </p:txBody>
        </p:sp>
      </p:grpSp>
      <p:grpSp>
        <p:nvGrpSpPr>
          <p:cNvPr id="233" name="Google Shape;233;p22"/>
          <p:cNvGrpSpPr/>
          <p:nvPr/>
        </p:nvGrpSpPr>
        <p:grpSpPr>
          <a:xfrm>
            <a:off x="6174525" y="997150"/>
            <a:ext cx="2513780" cy="810900"/>
            <a:chOff x="6115931" y="1170925"/>
            <a:chExt cx="2578500" cy="810900"/>
          </a:xfrm>
        </p:grpSpPr>
        <p:sp>
          <p:nvSpPr>
            <p:cNvPr id="234" name="Google Shape;234;p22"/>
            <p:cNvSpPr txBox="1"/>
            <p:nvPr/>
          </p:nvSpPr>
          <p:spPr>
            <a:xfrm>
              <a:off x="6448494" y="1170925"/>
              <a:ext cx="1975500" cy="4758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800" dirty="0">
                  <a:solidFill>
                    <a:schemeClr val="accent4"/>
                  </a:solidFill>
                  <a:latin typeface="Oswald"/>
                  <a:ea typeface="Oswald"/>
                  <a:cs typeface="Oswald"/>
                  <a:sym typeface="Oswald"/>
                </a:rPr>
                <a:t>BRAND MARKETING</a:t>
              </a:r>
              <a:endParaRPr sz="1800" dirty="0">
                <a:solidFill>
                  <a:schemeClr val="accent4"/>
                </a:solidFill>
                <a:latin typeface="Oswald"/>
                <a:ea typeface="Oswald"/>
                <a:cs typeface="Oswald"/>
                <a:sym typeface="Oswald"/>
              </a:endParaRPr>
            </a:p>
          </p:txBody>
        </p:sp>
        <p:sp>
          <p:nvSpPr>
            <p:cNvPr id="235" name="Google Shape;235;p22"/>
            <p:cNvSpPr txBox="1"/>
            <p:nvPr/>
          </p:nvSpPr>
          <p:spPr>
            <a:xfrm>
              <a:off x="6115931" y="1408825"/>
              <a:ext cx="2578500" cy="573000"/>
            </a:xfrm>
            <a:prstGeom prst="rect">
              <a:avLst/>
            </a:prstGeom>
            <a:noFill/>
            <a:ln>
              <a:noFill/>
            </a:ln>
          </p:spPr>
          <p:txBody>
            <a:bodyPr spcFirstLastPara="1" wrap="square" lIns="91425" tIns="91425" rIns="91425" bIns="91425" anchor="t" anchorCtr="0">
              <a:noAutofit/>
            </a:bodyPr>
            <a:lstStyle/>
            <a:p>
              <a:pPr marL="0" marR="0" lvl="0" indent="0" algn="r" rtl="0">
                <a:spcBef>
                  <a:spcPts val="0"/>
                </a:spcBef>
                <a:spcAft>
                  <a:spcPts val="0"/>
                </a:spcAft>
                <a:buNone/>
              </a:pPr>
              <a:r>
                <a:rPr lang="en" sz="1200">
                  <a:solidFill>
                    <a:schemeClr val="dk1"/>
                  </a:solidFill>
                  <a:latin typeface="Roboto"/>
                  <a:ea typeface="Roboto"/>
                  <a:cs typeface="Roboto"/>
                  <a:sym typeface="Roboto"/>
                </a:rPr>
                <a:t>Strategic digital marketing services aimed at maximizing online visibility, engagement, and conversion for businesses of all sizes.</a:t>
              </a:r>
              <a:endParaRPr sz="1200">
                <a:solidFill>
                  <a:schemeClr val="dk1"/>
                </a:solidFill>
                <a:latin typeface="Roboto"/>
                <a:ea typeface="Roboto"/>
                <a:cs typeface="Roboto"/>
                <a:sym typeface="Roboto"/>
              </a:endParaRPr>
            </a:p>
          </p:txBody>
        </p:sp>
      </p:grpSp>
      <p:grpSp>
        <p:nvGrpSpPr>
          <p:cNvPr id="236" name="Google Shape;236;p22"/>
          <p:cNvGrpSpPr/>
          <p:nvPr/>
        </p:nvGrpSpPr>
        <p:grpSpPr>
          <a:xfrm>
            <a:off x="6336700" y="2188425"/>
            <a:ext cx="2305249" cy="919275"/>
            <a:chOff x="6282282" y="2362200"/>
            <a:chExt cx="2364600" cy="919275"/>
          </a:xfrm>
        </p:grpSpPr>
        <p:sp>
          <p:nvSpPr>
            <p:cNvPr id="237" name="Google Shape;237;p22"/>
            <p:cNvSpPr txBox="1"/>
            <p:nvPr/>
          </p:nvSpPr>
          <p:spPr>
            <a:xfrm>
              <a:off x="6448494" y="2362200"/>
              <a:ext cx="1975500" cy="4758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800">
                  <a:solidFill>
                    <a:schemeClr val="accent5"/>
                  </a:solidFill>
                  <a:latin typeface="Oswald"/>
                  <a:ea typeface="Oswald"/>
                  <a:cs typeface="Oswald"/>
                  <a:sym typeface="Oswald"/>
                </a:rPr>
                <a:t>SaaS PRODUCTS</a:t>
              </a:r>
              <a:endParaRPr sz="1800">
                <a:solidFill>
                  <a:schemeClr val="accent5"/>
                </a:solidFill>
                <a:latin typeface="Oswald"/>
                <a:ea typeface="Oswald"/>
                <a:cs typeface="Oswald"/>
                <a:sym typeface="Oswald"/>
              </a:endParaRPr>
            </a:p>
          </p:txBody>
        </p:sp>
        <p:sp>
          <p:nvSpPr>
            <p:cNvPr id="238" name="Google Shape;238;p22"/>
            <p:cNvSpPr txBox="1"/>
            <p:nvPr/>
          </p:nvSpPr>
          <p:spPr>
            <a:xfrm>
              <a:off x="6282282" y="2708475"/>
              <a:ext cx="2364600" cy="573000"/>
            </a:xfrm>
            <a:prstGeom prst="rect">
              <a:avLst/>
            </a:prstGeom>
            <a:noFill/>
            <a:ln>
              <a:noFill/>
            </a:ln>
          </p:spPr>
          <p:txBody>
            <a:bodyPr spcFirstLastPara="1" wrap="square" lIns="91425" tIns="91425" rIns="91425" bIns="91425" anchor="t" anchorCtr="0">
              <a:noAutofit/>
            </a:bodyPr>
            <a:lstStyle/>
            <a:p>
              <a:pPr marL="0" marR="0" lvl="0" indent="0" algn="r" rtl="0">
                <a:spcBef>
                  <a:spcPts val="0"/>
                </a:spcBef>
                <a:spcAft>
                  <a:spcPts val="0"/>
                </a:spcAft>
                <a:buNone/>
              </a:pPr>
              <a:r>
                <a:rPr lang="en" sz="1200">
                  <a:solidFill>
                    <a:schemeClr val="dk1"/>
                  </a:solidFill>
                  <a:latin typeface="Roboto"/>
                  <a:ea typeface="Roboto"/>
                  <a:cs typeface="Roboto"/>
                  <a:sym typeface="Roboto"/>
                </a:rPr>
                <a:t>Scalable and customizable Software as a Service solutions designed to optimize business operations and accelerate growth.</a:t>
              </a:r>
              <a:endParaRPr sz="1200">
                <a:solidFill>
                  <a:schemeClr val="dk1"/>
                </a:solidFill>
                <a:latin typeface="Roboto"/>
                <a:ea typeface="Roboto"/>
                <a:cs typeface="Roboto"/>
                <a:sym typeface="Roboto"/>
              </a:endParaRPr>
            </a:p>
          </p:txBody>
        </p:sp>
      </p:grpSp>
      <p:grpSp>
        <p:nvGrpSpPr>
          <p:cNvPr id="239" name="Google Shape;239;p22"/>
          <p:cNvGrpSpPr/>
          <p:nvPr/>
        </p:nvGrpSpPr>
        <p:grpSpPr>
          <a:xfrm>
            <a:off x="5641626" y="3626950"/>
            <a:ext cx="2997525" cy="1273400"/>
            <a:chOff x="5643679" y="3789125"/>
            <a:chExt cx="3074700" cy="1273400"/>
          </a:xfrm>
        </p:grpSpPr>
        <p:sp>
          <p:nvSpPr>
            <p:cNvPr id="240" name="Google Shape;240;p22"/>
            <p:cNvSpPr txBox="1"/>
            <p:nvPr/>
          </p:nvSpPr>
          <p:spPr>
            <a:xfrm>
              <a:off x="6776972" y="3789125"/>
              <a:ext cx="1690200" cy="4758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800">
                  <a:solidFill>
                    <a:schemeClr val="accent6"/>
                  </a:solidFill>
                  <a:latin typeface="Oswald"/>
                  <a:ea typeface="Oswald"/>
                  <a:cs typeface="Oswald"/>
                  <a:sym typeface="Oswald"/>
                </a:rPr>
                <a:t>CYBER SECURITY</a:t>
              </a:r>
              <a:endParaRPr sz="1800">
                <a:solidFill>
                  <a:schemeClr val="accent6"/>
                </a:solidFill>
                <a:latin typeface="Oswald"/>
                <a:ea typeface="Oswald"/>
                <a:cs typeface="Oswald"/>
                <a:sym typeface="Oswald"/>
              </a:endParaRPr>
            </a:p>
          </p:txBody>
        </p:sp>
        <p:sp>
          <p:nvSpPr>
            <p:cNvPr id="241" name="Google Shape;241;p22"/>
            <p:cNvSpPr txBox="1"/>
            <p:nvPr/>
          </p:nvSpPr>
          <p:spPr>
            <a:xfrm>
              <a:off x="5643679" y="4052125"/>
              <a:ext cx="3074700" cy="1010400"/>
            </a:xfrm>
            <a:prstGeom prst="rect">
              <a:avLst/>
            </a:prstGeom>
            <a:noFill/>
            <a:ln>
              <a:noFill/>
            </a:ln>
          </p:spPr>
          <p:txBody>
            <a:bodyPr spcFirstLastPara="1" wrap="square" lIns="91425" tIns="91425" rIns="91425" bIns="91425" anchor="t" anchorCtr="0">
              <a:noAutofit/>
            </a:bodyPr>
            <a:lstStyle/>
            <a:p>
              <a:pPr marL="0" marR="0" lvl="0" indent="0" algn="r" rtl="0">
                <a:spcBef>
                  <a:spcPts val="0"/>
                </a:spcBef>
                <a:spcAft>
                  <a:spcPts val="0"/>
                </a:spcAft>
                <a:buNone/>
              </a:pPr>
              <a:r>
                <a:rPr lang="en" sz="1200">
                  <a:solidFill>
                    <a:srgbClr val="ECECEC"/>
                  </a:solidFill>
                  <a:latin typeface="Roboto"/>
                  <a:ea typeface="Roboto"/>
                  <a:cs typeface="Roboto"/>
                  <a:sym typeface="Roboto"/>
                </a:rPr>
                <a:t>Comprehensive solutions and strategies aimed at safeguarding digital assets, protecting against cyber threats, and ensuring data integrity and confidentiality in an increasingly interconnected world.</a:t>
              </a:r>
              <a:endParaRPr sz="1200">
                <a:solidFill>
                  <a:schemeClr val="dk1"/>
                </a:solidFill>
                <a:latin typeface="Roboto"/>
                <a:ea typeface="Roboto"/>
                <a:cs typeface="Roboto"/>
                <a:sym typeface="Roboto"/>
              </a:endParaRPr>
            </a:p>
          </p:txBody>
        </p:sp>
      </p:grpSp>
      <p:grpSp>
        <p:nvGrpSpPr>
          <p:cNvPr id="242" name="Google Shape;242;p22"/>
          <p:cNvGrpSpPr/>
          <p:nvPr/>
        </p:nvGrpSpPr>
        <p:grpSpPr>
          <a:xfrm>
            <a:off x="3269783" y="1410187"/>
            <a:ext cx="2762877" cy="2323116"/>
            <a:chOff x="6384600" y="2378025"/>
            <a:chExt cx="1672950" cy="1406500"/>
          </a:xfrm>
        </p:grpSpPr>
        <p:sp>
          <p:nvSpPr>
            <p:cNvPr id="243" name="Google Shape;243;p22"/>
            <p:cNvSpPr/>
            <p:nvPr/>
          </p:nvSpPr>
          <p:spPr>
            <a:xfrm>
              <a:off x="6710450" y="2909500"/>
              <a:ext cx="1021250" cy="593400"/>
            </a:xfrm>
            <a:custGeom>
              <a:avLst/>
              <a:gdLst/>
              <a:ahLst/>
              <a:cxnLst/>
              <a:rect l="l" t="t" r="r" b="b"/>
              <a:pathLst>
                <a:path w="40850" h="23736" extrusionOk="0">
                  <a:moveTo>
                    <a:pt x="0" y="0"/>
                  </a:moveTo>
                  <a:lnTo>
                    <a:pt x="0" y="23736"/>
                  </a:lnTo>
                  <a:lnTo>
                    <a:pt x="40850" y="23736"/>
                  </a:lnTo>
                  <a:lnTo>
                    <a:pt x="40850" y="0"/>
                  </a:lnTo>
                  <a:close/>
                </a:path>
              </a:pathLst>
            </a:custGeom>
            <a:solidFill>
              <a:srgbClr val="35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2"/>
            <p:cNvSpPr/>
            <p:nvPr/>
          </p:nvSpPr>
          <p:spPr>
            <a:xfrm>
              <a:off x="6740600" y="2927000"/>
              <a:ext cx="960950" cy="558400"/>
            </a:xfrm>
            <a:custGeom>
              <a:avLst/>
              <a:gdLst/>
              <a:ahLst/>
              <a:cxnLst/>
              <a:rect l="l" t="t" r="r" b="b"/>
              <a:pathLst>
                <a:path w="38438" h="22336" extrusionOk="0">
                  <a:moveTo>
                    <a:pt x="1" y="1"/>
                  </a:moveTo>
                  <a:lnTo>
                    <a:pt x="1" y="22336"/>
                  </a:lnTo>
                  <a:lnTo>
                    <a:pt x="38437" y="22336"/>
                  </a:lnTo>
                  <a:lnTo>
                    <a:pt x="38437" y="1"/>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2"/>
            <p:cNvSpPr/>
            <p:nvPr/>
          </p:nvSpPr>
          <p:spPr>
            <a:xfrm>
              <a:off x="6791850" y="3032425"/>
              <a:ext cx="231475" cy="16075"/>
            </a:xfrm>
            <a:custGeom>
              <a:avLst/>
              <a:gdLst/>
              <a:ahLst/>
              <a:cxnLst/>
              <a:rect l="l" t="t" r="r" b="b"/>
              <a:pathLst>
                <a:path w="9259" h="643" extrusionOk="0">
                  <a:moveTo>
                    <a:pt x="320" y="0"/>
                  </a:moveTo>
                  <a:cubicBezTo>
                    <a:pt x="146" y="0"/>
                    <a:pt x="1" y="146"/>
                    <a:pt x="1" y="319"/>
                  </a:cubicBezTo>
                  <a:cubicBezTo>
                    <a:pt x="1" y="499"/>
                    <a:pt x="146" y="643"/>
                    <a:pt x="320" y="643"/>
                  </a:cubicBezTo>
                  <a:lnTo>
                    <a:pt x="8942" y="643"/>
                  </a:lnTo>
                  <a:cubicBezTo>
                    <a:pt x="9115" y="643"/>
                    <a:pt x="9259" y="499"/>
                    <a:pt x="9259" y="319"/>
                  </a:cubicBezTo>
                  <a:cubicBezTo>
                    <a:pt x="9259" y="146"/>
                    <a:pt x="9115" y="0"/>
                    <a:pt x="8942" y="0"/>
                  </a:cubicBezTo>
                  <a:close/>
                </a:path>
              </a:pathLst>
            </a:custGeom>
            <a:solidFill>
              <a:srgbClr val="878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a:off x="7045325" y="3032425"/>
              <a:ext cx="231625" cy="16075"/>
            </a:xfrm>
            <a:custGeom>
              <a:avLst/>
              <a:gdLst/>
              <a:ahLst/>
              <a:cxnLst/>
              <a:rect l="l" t="t" r="r" b="b"/>
              <a:pathLst>
                <a:path w="9265" h="643" extrusionOk="0">
                  <a:moveTo>
                    <a:pt x="326" y="0"/>
                  </a:moveTo>
                  <a:cubicBezTo>
                    <a:pt x="146" y="0"/>
                    <a:pt x="0" y="146"/>
                    <a:pt x="0" y="319"/>
                  </a:cubicBezTo>
                  <a:cubicBezTo>
                    <a:pt x="0" y="499"/>
                    <a:pt x="146" y="643"/>
                    <a:pt x="326" y="643"/>
                  </a:cubicBezTo>
                  <a:lnTo>
                    <a:pt x="8948" y="643"/>
                  </a:lnTo>
                  <a:cubicBezTo>
                    <a:pt x="9121" y="643"/>
                    <a:pt x="9265" y="499"/>
                    <a:pt x="9265" y="319"/>
                  </a:cubicBezTo>
                  <a:cubicBezTo>
                    <a:pt x="9265" y="146"/>
                    <a:pt x="9121" y="0"/>
                    <a:pt x="8948" y="0"/>
                  </a:cubicBezTo>
                  <a:close/>
                </a:path>
              </a:pathLst>
            </a:custGeom>
            <a:solidFill>
              <a:srgbClr val="878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2"/>
            <p:cNvSpPr/>
            <p:nvPr/>
          </p:nvSpPr>
          <p:spPr>
            <a:xfrm>
              <a:off x="7303850" y="3032425"/>
              <a:ext cx="75100" cy="16075"/>
            </a:xfrm>
            <a:custGeom>
              <a:avLst/>
              <a:gdLst/>
              <a:ahLst/>
              <a:cxnLst/>
              <a:rect l="l" t="t" r="r" b="b"/>
              <a:pathLst>
                <a:path w="3004" h="643" extrusionOk="0">
                  <a:moveTo>
                    <a:pt x="317" y="0"/>
                  </a:moveTo>
                  <a:cubicBezTo>
                    <a:pt x="144" y="0"/>
                    <a:pt x="0" y="146"/>
                    <a:pt x="0" y="319"/>
                  </a:cubicBezTo>
                  <a:cubicBezTo>
                    <a:pt x="0" y="499"/>
                    <a:pt x="144" y="643"/>
                    <a:pt x="317" y="643"/>
                  </a:cubicBezTo>
                  <a:lnTo>
                    <a:pt x="2686" y="643"/>
                  </a:lnTo>
                  <a:cubicBezTo>
                    <a:pt x="2860" y="643"/>
                    <a:pt x="3003" y="499"/>
                    <a:pt x="3003" y="319"/>
                  </a:cubicBezTo>
                  <a:cubicBezTo>
                    <a:pt x="3003" y="146"/>
                    <a:pt x="2860" y="0"/>
                    <a:pt x="2686" y="0"/>
                  </a:cubicBezTo>
                  <a:close/>
                </a:path>
              </a:pathLst>
            </a:custGeom>
            <a:solidFill>
              <a:srgbClr val="915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2"/>
            <p:cNvSpPr/>
            <p:nvPr/>
          </p:nvSpPr>
          <p:spPr>
            <a:xfrm>
              <a:off x="6791850" y="3184050"/>
              <a:ext cx="300800" cy="16100"/>
            </a:xfrm>
            <a:custGeom>
              <a:avLst/>
              <a:gdLst/>
              <a:ahLst/>
              <a:cxnLst/>
              <a:rect l="l" t="t" r="r" b="b"/>
              <a:pathLst>
                <a:path w="12032" h="644" extrusionOk="0">
                  <a:moveTo>
                    <a:pt x="320" y="1"/>
                  </a:moveTo>
                  <a:cubicBezTo>
                    <a:pt x="146" y="1"/>
                    <a:pt x="1" y="146"/>
                    <a:pt x="1" y="319"/>
                  </a:cubicBezTo>
                  <a:cubicBezTo>
                    <a:pt x="1" y="500"/>
                    <a:pt x="146" y="644"/>
                    <a:pt x="320" y="644"/>
                  </a:cubicBezTo>
                  <a:lnTo>
                    <a:pt x="11707" y="644"/>
                  </a:lnTo>
                  <a:cubicBezTo>
                    <a:pt x="11888" y="644"/>
                    <a:pt x="12032" y="500"/>
                    <a:pt x="12032" y="319"/>
                  </a:cubicBezTo>
                  <a:cubicBezTo>
                    <a:pt x="12032" y="146"/>
                    <a:pt x="11888" y="1"/>
                    <a:pt x="11707" y="1"/>
                  </a:cubicBezTo>
                  <a:close/>
                </a:path>
              </a:pathLst>
            </a:custGeom>
            <a:solidFill>
              <a:srgbClr val="878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2"/>
            <p:cNvSpPr/>
            <p:nvPr/>
          </p:nvSpPr>
          <p:spPr>
            <a:xfrm>
              <a:off x="7120050" y="3184050"/>
              <a:ext cx="185975" cy="16100"/>
            </a:xfrm>
            <a:custGeom>
              <a:avLst/>
              <a:gdLst/>
              <a:ahLst/>
              <a:cxnLst/>
              <a:rect l="l" t="t" r="r" b="b"/>
              <a:pathLst>
                <a:path w="7439" h="644" extrusionOk="0">
                  <a:moveTo>
                    <a:pt x="326" y="1"/>
                  </a:moveTo>
                  <a:cubicBezTo>
                    <a:pt x="146" y="1"/>
                    <a:pt x="1" y="146"/>
                    <a:pt x="1" y="319"/>
                  </a:cubicBezTo>
                  <a:cubicBezTo>
                    <a:pt x="1" y="500"/>
                    <a:pt x="146" y="644"/>
                    <a:pt x="326" y="644"/>
                  </a:cubicBezTo>
                  <a:lnTo>
                    <a:pt x="7122" y="644"/>
                  </a:lnTo>
                  <a:cubicBezTo>
                    <a:pt x="7295" y="644"/>
                    <a:pt x="7439" y="500"/>
                    <a:pt x="7439" y="319"/>
                  </a:cubicBezTo>
                  <a:cubicBezTo>
                    <a:pt x="7439" y="146"/>
                    <a:pt x="7295" y="1"/>
                    <a:pt x="7122" y="1"/>
                  </a:cubicBezTo>
                  <a:close/>
                </a:path>
              </a:pathLst>
            </a:custGeom>
            <a:solidFill>
              <a:srgbClr val="915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a:off x="6791850" y="3082975"/>
              <a:ext cx="120100" cy="16100"/>
            </a:xfrm>
            <a:custGeom>
              <a:avLst/>
              <a:gdLst/>
              <a:ahLst/>
              <a:cxnLst/>
              <a:rect l="l" t="t" r="r" b="b"/>
              <a:pathLst>
                <a:path w="4804" h="644" extrusionOk="0">
                  <a:moveTo>
                    <a:pt x="320" y="0"/>
                  </a:moveTo>
                  <a:cubicBezTo>
                    <a:pt x="146" y="0"/>
                    <a:pt x="1" y="144"/>
                    <a:pt x="1" y="318"/>
                  </a:cubicBezTo>
                  <a:cubicBezTo>
                    <a:pt x="1" y="500"/>
                    <a:pt x="146" y="643"/>
                    <a:pt x="320" y="643"/>
                  </a:cubicBezTo>
                  <a:lnTo>
                    <a:pt x="4486" y="643"/>
                  </a:lnTo>
                  <a:cubicBezTo>
                    <a:pt x="4659" y="643"/>
                    <a:pt x="4803" y="500"/>
                    <a:pt x="4803" y="318"/>
                  </a:cubicBezTo>
                  <a:cubicBezTo>
                    <a:pt x="4803" y="144"/>
                    <a:pt x="4659" y="0"/>
                    <a:pt x="4486" y="0"/>
                  </a:cubicBezTo>
                  <a:close/>
                </a:path>
              </a:pathLst>
            </a:custGeom>
            <a:solidFill>
              <a:srgbClr val="915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2"/>
            <p:cNvSpPr/>
            <p:nvPr/>
          </p:nvSpPr>
          <p:spPr>
            <a:xfrm>
              <a:off x="6925300" y="3082975"/>
              <a:ext cx="200025" cy="16100"/>
            </a:xfrm>
            <a:custGeom>
              <a:avLst/>
              <a:gdLst/>
              <a:ahLst/>
              <a:cxnLst/>
              <a:rect l="l" t="t" r="r" b="b"/>
              <a:pathLst>
                <a:path w="8001" h="644" extrusionOk="0">
                  <a:moveTo>
                    <a:pt x="318" y="0"/>
                  </a:moveTo>
                  <a:cubicBezTo>
                    <a:pt x="144" y="0"/>
                    <a:pt x="1" y="144"/>
                    <a:pt x="1" y="318"/>
                  </a:cubicBezTo>
                  <a:cubicBezTo>
                    <a:pt x="1" y="500"/>
                    <a:pt x="144" y="643"/>
                    <a:pt x="318" y="643"/>
                  </a:cubicBezTo>
                  <a:lnTo>
                    <a:pt x="7683" y="643"/>
                  </a:lnTo>
                  <a:cubicBezTo>
                    <a:pt x="7856" y="643"/>
                    <a:pt x="8000" y="500"/>
                    <a:pt x="8000" y="318"/>
                  </a:cubicBezTo>
                  <a:cubicBezTo>
                    <a:pt x="8000" y="144"/>
                    <a:pt x="7856" y="0"/>
                    <a:pt x="7683" y="0"/>
                  </a:cubicBezTo>
                  <a:close/>
                </a:path>
              </a:pathLst>
            </a:custGeom>
            <a:solidFill>
              <a:srgbClr val="878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2"/>
            <p:cNvSpPr/>
            <p:nvPr/>
          </p:nvSpPr>
          <p:spPr>
            <a:xfrm>
              <a:off x="6791850" y="2981900"/>
              <a:ext cx="205825" cy="16100"/>
            </a:xfrm>
            <a:custGeom>
              <a:avLst/>
              <a:gdLst/>
              <a:ahLst/>
              <a:cxnLst/>
              <a:rect l="l" t="t" r="r" b="b"/>
              <a:pathLst>
                <a:path w="8233" h="644" extrusionOk="0">
                  <a:moveTo>
                    <a:pt x="320" y="0"/>
                  </a:moveTo>
                  <a:cubicBezTo>
                    <a:pt x="146" y="0"/>
                    <a:pt x="1" y="144"/>
                    <a:pt x="1" y="317"/>
                  </a:cubicBezTo>
                  <a:cubicBezTo>
                    <a:pt x="1" y="498"/>
                    <a:pt x="146" y="643"/>
                    <a:pt x="320" y="643"/>
                  </a:cubicBezTo>
                  <a:lnTo>
                    <a:pt x="7916" y="643"/>
                  </a:lnTo>
                  <a:cubicBezTo>
                    <a:pt x="8089" y="643"/>
                    <a:pt x="8233" y="498"/>
                    <a:pt x="8233" y="317"/>
                  </a:cubicBezTo>
                  <a:cubicBezTo>
                    <a:pt x="8233" y="144"/>
                    <a:pt x="8089" y="0"/>
                    <a:pt x="7916" y="0"/>
                  </a:cubicBezTo>
                  <a:close/>
                </a:path>
              </a:pathLst>
            </a:custGeom>
            <a:solidFill>
              <a:srgbClr val="878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2"/>
            <p:cNvSpPr/>
            <p:nvPr/>
          </p:nvSpPr>
          <p:spPr>
            <a:xfrm>
              <a:off x="7021700" y="2981900"/>
              <a:ext cx="458550" cy="16100"/>
            </a:xfrm>
            <a:custGeom>
              <a:avLst/>
              <a:gdLst/>
              <a:ahLst/>
              <a:cxnLst/>
              <a:rect l="l" t="t" r="r" b="b"/>
              <a:pathLst>
                <a:path w="18342" h="644" extrusionOk="0">
                  <a:moveTo>
                    <a:pt x="318" y="0"/>
                  </a:moveTo>
                  <a:cubicBezTo>
                    <a:pt x="144" y="0"/>
                    <a:pt x="1" y="144"/>
                    <a:pt x="1" y="317"/>
                  </a:cubicBezTo>
                  <a:cubicBezTo>
                    <a:pt x="1" y="498"/>
                    <a:pt x="144" y="643"/>
                    <a:pt x="318" y="643"/>
                  </a:cubicBezTo>
                  <a:lnTo>
                    <a:pt x="18015" y="643"/>
                  </a:lnTo>
                  <a:cubicBezTo>
                    <a:pt x="18197" y="643"/>
                    <a:pt x="18341" y="498"/>
                    <a:pt x="18341" y="317"/>
                  </a:cubicBezTo>
                  <a:cubicBezTo>
                    <a:pt x="18341" y="144"/>
                    <a:pt x="18197" y="0"/>
                    <a:pt x="18015" y="0"/>
                  </a:cubicBezTo>
                  <a:close/>
                </a:path>
              </a:pathLst>
            </a:custGeom>
            <a:solidFill>
              <a:srgbClr val="915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2"/>
            <p:cNvSpPr/>
            <p:nvPr/>
          </p:nvSpPr>
          <p:spPr>
            <a:xfrm>
              <a:off x="7268450" y="3133525"/>
              <a:ext cx="110500" cy="16100"/>
            </a:xfrm>
            <a:custGeom>
              <a:avLst/>
              <a:gdLst/>
              <a:ahLst/>
              <a:cxnLst/>
              <a:rect l="l" t="t" r="r" b="b"/>
              <a:pathLst>
                <a:path w="4420" h="644" extrusionOk="0">
                  <a:moveTo>
                    <a:pt x="326" y="1"/>
                  </a:moveTo>
                  <a:cubicBezTo>
                    <a:pt x="146" y="1"/>
                    <a:pt x="0" y="145"/>
                    <a:pt x="0" y="318"/>
                  </a:cubicBezTo>
                  <a:cubicBezTo>
                    <a:pt x="0" y="498"/>
                    <a:pt x="146" y="644"/>
                    <a:pt x="326" y="644"/>
                  </a:cubicBezTo>
                  <a:lnTo>
                    <a:pt x="4102" y="644"/>
                  </a:lnTo>
                  <a:cubicBezTo>
                    <a:pt x="4276" y="644"/>
                    <a:pt x="4419" y="498"/>
                    <a:pt x="4419" y="318"/>
                  </a:cubicBezTo>
                  <a:cubicBezTo>
                    <a:pt x="4419" y="145"/>
                    <a:pt x="4276" y="1"/>
                    <a:pt x="4102" y="1"/>
                  </a:cubicBezTo>
                  <a:close/>
                </a:path>
              </a:pathLst>
            </a:custGeom>
            <a:solidFill>
              <a:srgbClr val="915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2"/>
            <p:cNvSpPr/>
            <p:nvPr/>
          </p:nvSpPr>
          <p:spPr>
            <a:xfrm>
              <a:off x="6791850" y="3133525"/>
              <a:ext cx="458600" cy="16100"/>
            </a:xfrm>
            <a:custGeom>
              <a:avLst/>
              <a:gdLst/>
              <a:ahLst/>
              <a:cxnLst/>
              <a:rect l="l" t="t" r="r" b="b"/>
              <a:pathLst>
                <a:path w="18344" h="644" extrusionOk="0">
                  <a:moveTo>
                    <a:pt x="320" y="1"/>
                  </a:moveTo>
                  <a:cubicBezTo>
                    <a:pt x="146" y="1"/>
                    <a:pt x="1" y="145"/>
                    <a:pt x="1" y="318"/>
                  </a:cubicBezTo>
                  <a:cubicBezTo>
                    <a:pt x="1" y="498"/>
                    <a:pt x="146" y="644"/>
                    <a:pt x="320" y="644"/>
                  </a:cubicBezTo>
                  <a:lnTo>
                    <a:pt x="18017" y="644"/>
                  </a:lnTo>
                  <a:cubicBezTo>
                    <a:pt x="18198" y="644"/>
                    <a:pt x="18343" y="498"/>
                    <a:pt x="18343" y="318"/>
                  </a:cubicBezTo>
                  <a:cubicBezTo>
                    <a:pt x="18343" y="145"/>
                    <a:pt x="18198" y="1"/>
                    <a:pt x="18017" y="1"/>
                  </a:cubicBezTo>
                  <a:close/>
                </a:path>
              </a:pathLst>
            </a:custGeom>
            <a:solidFill>
              <a:srgbClr val="878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2"/>
            <p:cNvSpPr/>
            <p:nvPr/>
          </p:nvSpPr>
          <p:spPr>
            <a:xfrm>
              <a:off x="6791850" y="3285175"/>
              <a:ext cx="231475" cy="16100"/>
            </a:xfrm>
            <a:custGeom>
              <a:avLst/>
              <a:gdLst/>
              <a:ahLst/>
              <a:cxnLst/>
              <a:rect l="l" t="t" r="r" b="b"/>
              <a:pathLst>
                <a:path w="9259" h="644" extrusionOk="0">
                  <a:moveTo>
                    <a:pt x="320" y="0"/>
                  </a:moveTo>
                  <a:cubicBezTo>
                    <a:pt x="146" y="0"/>
                    <a:pt x="1" y="144"/>
                    <a:pt x="1" y="318"/>
                  </a:cubicBezTo>
                  <a:cubicBezTo>
                    <a:pt x="1" y="498"/>
                    <a:pt x="146" y="643"/>
                    <a:pt x="320" y="643"/>
                  </a:cubicBezTo>
                  <a:lnTo>
                    <a:pt x="8942" y="643"/>
                  </a:lnTo>
                  <a:cubicBezTo>
                    <a:pt x="9115" y="643"/>
                    <a:pt x="9259" y="498"/>
                    <a:pt x="9259" y="318"/>
                  </a:cubicBezTo>
                  <a:cubicBezTo>
                    <a:pt x="9259" y="144"/>
                    <a:pt x="9115" y="0"/>
                    <a:pt x="8942" y="0"/>
                  </a:cubicBezTo>
                  <a:close/>
                </a:path>
              </a:pathLst>
            </a:custGeom>
            <a:solidFill>
              <a:srgbClr val="878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2"/>
            <p:cNvSpPr/>
            <p:nvPr/>
          </p:nvSpPr>
          <p:spPr>
            <a:xfrm>
              <a:off x="7045325" y="3285175"/>
              <a:ext cx="231625" cy="16100"/>
            </a:xfrm>
            <a:custGeom>
              <a:avLst/>
              <a:gdLst/>
              <a:ahLst/>
              <a:cxnLst/>
              <a:rect l="l" t="t" r="r" b="b"/>
              <a:pathLst>
                <a:path w="9265" h="644" extrusionOk="0">
                  <a:moveTo>
                    <a:pt x="326" y="0"/>
                  </a:moveTo>
                  <a:cubicBezTo>
                    <a:pt x="146" y="0"/>
                    <a:pt x="0" y="144"/>
                    <a:pt x="0" y="318"/>
                  </a:cubicBezTo>
                  <a:cubicBezTo>
                    <a:pt x="0" y="498"/>
                    <a:pt x="146" y="643"/>
                    <a:pt x="326" y="643"/>
                  </a:cubicBezTo>
                  <a:lnTo>
                    <a:pt x="8948" y="643"/>
                  </a:lnTo>
                  <a:cubicBezTo>
                    <a:pt x="9121" y="643"/>
                    <a:pt x="9265" y="498"/>
                    <a:pt x="9265" y="318"/>
                  </a:cubicBezTo>
                  <a:cubicBezTo>
                    <a:pt x="9265" y="144"/>
                    <a:pt x="9121" y="0"/>
                    <a:pt x="8948" y="0"/>
                  </a:cubicBezTo>
                  <a:close/>
                </a:path>
              </a:pathLst>
            </a:custGeom>
            <a:solidFill>
              <a:srgbClr val="878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2"/>
            <p:cNvSpPr/>
            <p:nvPr/>
          </p:nvSpPr>
          <p:spPr>
            <a:xfrm>
              <a:off x="7303850" y="3285175"/>
              <a:ext cx="75100" cy="16100"/>
            </a:xfrm>
            <a:custGeom>
              <a:avLst/>
              <a:gdLst/>
              <a:ahLst/>
              <a:cxnLst/>
              <a:rect l="l" t="t" r="r" b="b"/>
              <a:pathLst>
                <a:path w="3004" h="644" extrusionOk="0">
                  <a:moveTo>
                    <a:pt x="317" y="0"/>
                  </a:moveTo>
                  <a:cubicBezTo>
                    <a:pt x="144" y="0"/>
                    <a:pt x="0" y="144"/>
                    <a:pt x="0" y="318"/>
                  </a:cubicBezTo>
                  <a:cubicBezTo>
                    <a:pt x="0" y="498"/>
                    <a:pt x="144" y="643"/>
                    <a:pt x="317" y="643"/>
                  </a:cubicBezTo>
                  <a:lnTo>
                    <a:pt x="2686" y="643"/>
                  </a:lnTo>
                  <a:cubicBezTo>
                    <a:pt x="2860" y="643"/>
                    <a:pt x="3003" y="498"/>
                    <a:pt x="3003" y="318"/>
                  </a:cubicBezTo>
                  <a:cubicBezTo>
                    <a:pt x="3003" y="144"/>
                    <a:pt x="2860" y="0"/>
                    <a:pt x="2686" y="0"/>
                  </a:cubicBezTo>
                  <a:close/>
                </a:path>
              </a:pathLst>
            </a:custGeom>
            <a:solidFill>
              <a:srgbClr val="915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2"/>
            <p:cNvSpPr/>
            <p:nvPr/>
          </p:nvSpPr>
          <p:spPr>
            <a:xfrm>
              <a:off x="6791850" y="3436825"/>
              <a:ext cx="300800" cy="16075"/>
            </a:xfrm>
            <a:custGeom>
              <a:avLst/>
              <a:gdLst/>
              <a:ahLst/>
              <a:cxnLst/>
              <a:rect l="l" t="t" r="r" b="b"/>
              <a:pathLst>
                <a:path w="12032" h="643" extrusionOk="0">
                  <a:moveTo>
                    <a:pt x="320" y="0"/>
                  </a:moveTo>
                  <a:cubicBezTo>
                    <a:pt x="146" y="0"/>
                    <a:pt x="1" y="144"/>
                    <a:pt x="1" y="324"/>
                  </a:cubicBezTo>
                  <a:cubicBezTo>
                    <a:pt x="1" y="497"/>
                    <a:pt x="146" y="643"/>
                    <a:pt x="320" y="643"/>
                  </a:cubicBezTo>
                  <a:lnTo>
                    <a:pt x="11707" y="643"/>
                  </a:lnTo>
                  <a:cubicBezTo>
                    <a:pt x="11888" y="643"/>
                    <a:pt x="12032" y="497"/>
                    <a:pt x="12032" y="324"/>
                  </a:cubicBezTo>
                  <a:cubicBezTo>
                    <a:pt x="12032" y="144"/>
                    <a:pt x="11888" y="0"/>
                    <a:pt x="11707" y="0"/>
                  </a:cubicBezTo>
                  <a:close/>
                </a:path>
              </a:pathLst>
            </a:custGeom>
            <a:solidFill>
              <a:srgbClr val="878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2"/>
            <p:cNvSpPr/>
            <p:nvPr/>
          </p:nvSpPr>
          <p:spPr>
            <a:xfrm>
              <a:off x="7120050" y="3436825"/>
              <a:ext cx="185975" cy="16075"/>
            </a:xfrm>
            <a:custGeom>
              <a:avLst/>
              <a:gdLst/>
              <a:ahLst/>
              <a:cxnLst/>
              <a:rect l="l" t="t" r="r" b="b"/>
              <a:pathLst>
                <a:path w="7439" h="643" extrusionOk="0">
                  <a:moveTo>
                    <a:pt x="326" y="0"/>
                  </a:moveTo>
                  <a:cubicBezTo>
                    <a:pt x="146" y="0"/>
                    <a:pt x="1" y="144"/>
                    <a:pt x="1" y="324"/>
                  </a:cubicBezTo>
                  <a:cubicBezTo>
                    <a:pt x="1" y="497"/>
                    <a:pt x="146" y="643"/>
                    <a:pt x="326" y="643"/>
                  </a:cubicBezTo>
                  <a:lnTo>
                    <a:pt x="7122" y="643"/>
                  </a:lnTo>
                  <a:cubicBezTo>
                    <a:pt x="7295" y="643"/>
                    <a:pt x="7439" y="497"/>
                    <a:pt x="7439" y="324"/>
                  </a:cubicBezTo>
                  <a:cubicBezTo>
                    <a:pt x="7439" y="144"/>
                    <a:pt x="7295" y="0"/>
                    <a:pt x="7122" y="0"/>
                  </a:cubicBezTo>
                  <a:close/>
                </a:path>
              </a:pathLst>
            </a:custGeom>
            <a:solidFill>
              <a:srgbClr val="915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a:off x="6791850" y="3335700"/>
              <a:ext cx="120100" cy="16100"/>
            </a:xfrm>
            <a:custGeom>
              <a:avLst/>
              <a:gdLst/>
              <a:ahLst/>
              <a:cxnLst/>
              <a:rect l="l" t="t" r="r" b="b"/>
              <a:pathLst>
                <a:path w="4804" h="644" extrusionOk="0">
                  <a:moveTo>
                    <a:pt x="320" y="0"/>
                  </a:moveTo>
                  <a:cubicBezTo>
                    <a:pt x="146" y="0"/>
                    <a:pt x="1" y="146"/>
                    <a:pt x="1" y="326"/>
                  </a:cubicBezTo>
                  <a:cubicBezTo>
                    <a:pt x="1" y="499"/>
                    <a:pt x="146" y="643"/>
                    <a:pt x="320" y="643"/>
                  </a:cubicBezTo>
                  <a:lnTo>
                    <a:pt x="4486" y="643"/>
                  </a:lnTo>
                  <a:cubicBezTo>
                    <a:pt x="4659" y="643"/>
                    <a:pt x="4803" y="499"/>
                    <a:pt x="4803" y="326"/>
                  </a:cubicBezTo>
                  <a:cubicBezTo>
                    <a:pt x="4803" y="146"/>
                    <a:pt x="4659" y="0"/>
                    <a:pt x="4486" y="0"/>
                  </a:cubicBezTo>
                  <a:close/>
                </a:path>
              </a:pathLst>
            </a:custGeom>
            <a:solidFill>
              <a:srgbClr val="915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a:off x="6925300" y="3335700"/>
              <a:ext cx="200025" cy="16100"/>
            </a:xfrm>
            <a:custGeom>
              <a:avLst/>
              <a:gdLst/>
              <a:ahLst/>
              <a:cxnLst/>
              <a:rect l="l" t="t" r="r" b="b"/>
              <a:pathLst>
                <a:path w="8001" h="644" extrusionOk="0">
                  <a:moveTo>
                    <a:pt x="318" y="0"/>
                  </a:moveTo>
                  <a:cubicBezTo>
                    <a:pt x="144" y="0"/>
                    <a:pt x="1" y="146"/>
                    <a:pt x="1" y="326"/>
                  </a:cubicBezTo>
                  <a:cubicBezTo>
                    <a:pt x="1" y="499"/>
                    <a:pt x="144" y="643"/>
                    <a:pt x="318" y="643"/>
                  </a:cubicBezTo>
                  <a:lnTo>
                    <a:pt x="7683" y="643"/>
                  </a:lnTo>
                  <a:cubicBezTo>
                    <a:pt x="7856" y="643"/>
                    <a:pt x="8000" y="499"/>
                    <a:pt x="8000" y="326"/>
                  </a:cubicBezTo>
                  <a:cubicBezTo>
                    <a:pt x="8000" y="146"/>
                    <a:pt x="7856" y="0"/>
                    <a:pt x="7683" y="0"/>
                  </a:cubicBezTo>
                  <a:close/>
                </a:path>
              </a:pathLst>
            </a:custGeom>
            <a:solidFill>
              <a:srgbClr val="878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2"/>
            <p:cNvSpPr/>
            <p:nvPr/>
          </p:nvSpPr>
          <p:spPr>
            <a:xfrm>
              <a:off x="6791850" y="3234625"/>
              <a:ext cx="205825" cy="16075"/>
            </a:xfrm>
            <a:custGeom>
              <a:avLst/>
              <a:gdLst/>
              <a:ahLst/>
              <a:cxnLst/>
              <a:rect l="l" t="t" r="r" b="b"/>
              <a:pathLst>
                <a:path w="8233" h="643" extrusionOk="0">
                  <a:moveTo>
                    <a:pt x="320" y="0"/>
                  </a:moveTo>
                  <a:cubicBezTo>
                    <a:pt x="146" y="0"/>
                    <a:pt x="1" y="144"/>
                    <a:pt x="1" y="317"/>
                  </a:cubicBezTo>
                  <a:cubicBezTo>
                    <a:pt x="1" y="499"/>
                    <a:pt x="146" y="643"/>
                    <a:pt x="320" y="643"/>
                  </a:cubicBezTo>
                  <a:lnTo>
                    <a:pt x="7916" y="643"/>
                  </a:lnTo>
                  <a:cubicBezTo>
                    <a:pt x="8089" y="643"/>
                    <a:pt x="8233" y="499"/>
                    <a:pt x="8233" y="317"/>
                  </a:cubicBezTo>
                  <a:cubicBezTo>
                    <a:pt x="8233" y="144"/>
                    <a:pt x="8089" y="0"/>
                    <a:pt x="7916" y="0"/>
                  </a:cubicBezTo>
                  <a:close/>
                </a:path>
              </a:pathLst>
            </a:custGeom>
            <a:solidFill>
              <a:srgbClr val="878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2"/>
            <p:cNvSpPr/>
            <p:nvPr/>
          </p:nvSpPr>
          <p:spPr>
            <a:xfrm>
              <a:off x="7021700" y="3234625"/>
              <a:ext cx="413775" cy="16075"/>
            </a:xfrm>
            <a:custGeom>
              <a:avLst/>
              <a:gdLst/>
              <a:ahLst/>
              <a:cxnLst/>
              <a:rect l="l" t="t" r="r" b="b"/>
              <a:pathLst>
                <a:path w="16551" h="643" extrusionOk="0">
                  <a:moveTo>
                    <a:pt x="304" y="0"/>
                  </a:moveTo>
                  <a:cubicBezTo>
                    <a:pt x="137" y="0"/>
                    <a:pt x="1" y="137"/>
                    <a:pt x="1" y="303"/>
                  </a:cubicBezTo>
                  <a:lnTo>
                    <a:pt x="1" y="340"/>
                  </a:lnTo>
                  <a:cubicBezTo>
                    <a:pt x="1" y="506"/>
                    <a:pt x="137" y="643"/>
                    <a:pt x="304" y="643"/>
                  </a:cubicBezTo>
                  <a:lnTo>
                    <a:pt x="16248" y="643"/>
                  </a:lnTo>
                  <a:cubicBezTo>
                    <a:pt x="16421" y="643"/>
                    <a:pt x="16551" y="506"/>
                    <a:pt x="16551" y="340"/>
                  </a:cubicBezTo>
                  <a:lnTo>
                    <a:pt x="16551" y="303"/>
                  </a:lnTo>
                  <a:cubicBezTo>
                    <a:pt x="16551" y="137"/>
                    <a:pt x="16421" y="0"/>
                    <a:pt x="16248" y="0"/>
                  </a:cubicBezTo>
                  <a:close/>
                </a:path>
              </a:pathLst>
            </a:custGeom>
            <a:solidFill>
              <a:srgbClr val="915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a:off x="7268450" y="3386250"/>
              <a:ext cx="110500" cy="16100"/>
            </a:xfrm>
            <a:custGeom>
              <a:avLst/>
              <a:gdLst/>
              <a:ahLst/>
              <a:cxnLst/>
              <a:rect l="l" t="t" r="r" b="b"/>
              <a:pathLst>
                <a:path w="4420" h="644" extrusionOk="0">
                  <a:moveTo>
                    <a:pt x="326" y="1"/>
                  </a:moveTo>
                  <a:cubicBezTo>
                    <a:pt x="146" y="1"/>
                    <a:pt x="0" y="144"/>
                    <a:pt x="0" y="326"/>
                  </a:cubicBezTo>
                  <a:cubicBezTo>
                    <a:pt x="0" y="500"/>
                    <a:pt x="146" y="644"/>
                    <a:pt x="326" y="644"/>
                  </a:cubicBezTo>
                  <a:lnTo>
                    <a:pt x="4102" y="644"/>
                  </a:lnTo>
                  <a:cubicBezTo>
                    <a:pt x="4276" y="644"/>
                    <a:pt x="4419" y="500"/>
                    <a:pt x="4419" y="326"/>
                  </a:cubicBezTo>
                  <a:cubicBezTo>
                    <a:pt x="4419" y="144"/>
                    <a:pt x="4276" y="1"/>
                    <a:pt x="4102" y="1"/>
                  </a:cubicBezTo>
                  <a:close/>
                </a:path>
              </a:pathLst>
            </a:custGeom>
            <a:solidFill>
              <a:srgbClr val="915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2"/>
            <p:cNvSpPr/>
            <p:nvPr/>
          </p:nvSpPr>
          <p:spPr>
            <a:xfrm>
              <a:off x="6791850" y="3386250"/>
              <a:ext cx="458600" cy="16100"/>
            </a:xfrm>
            <a:custGeom>
              <a:avLst/>
              <a:gdLst/>
              <a:ahLst/>
              <a:cxnLst/>
              <a:rect l="l" t="t" r="r" b="b"/>
              <a:pathLst>
                <a:path w="18344" h="644" extrusionOk="0">
                  <a:moveTo>
                    <a:pt x="320" y="1"/>
                  </a:moveTo>
                  <a:cubicBezTo>
                    <a:pt x="146" y="1"/>
                    <a:pt x="1" y="144"/>
                    <a:pt x="1" y="326"/>
                  </a:cubicBezTo>
                  <a:cubicBezTo>
                    <a:pt x="1" y="500"/>
                    <a:pt x="146" y="644"/>
                    <a:pt x="320" y="644"/>
                  </a:cubicBezTo>
                  <a:lnTo>
                    <a:pt x="18017" y="644"/>
                  </a:lnTo>
                  <a:cubicBezTo>
                    <a:pt x="18198" y="644"/>
                    <a:pt x="18343" y="500"/>
                    <a:pt x="18343" y="326"/>
                  </a:cubicBezTo>
                  <a:cubicBezTo>
                    <a:pt x="18343" y="144"/>
                    <a:pt x="18198" y="1"/>
                    <a:pt x="18017" y="1"/>
                  </a:cubicBezTo>
                  <a:close/>
                </a:path>
              </a:pathLst>
            </a:custGeom>
            <a:solidFill>
              <a:srgbClr val="878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2"/>
            <p:cNvSpPr/>
            <p:nvPr/>
          </p:nvSpPr>
          <p:spPr>
            <a:xfrm>
              <a:off x="6384600" y="3502875"/>
              <a:ext cx="1672950" cy="253825"/>
            </a:xfrm>
            <a:custGeom>
              <a:avLst/>
              <a:gdLst/>
              <a:ahLst/>
              <a:cxnLst/>
              <a:rect l="l" t="t" r="r" b="b"/>
              <a:pathLst>
                <a:path w="66918" h="10153" extrusionOk="0">
                  <a:moveTo>
                    <a:pt x="13034" y="1"/>
                  </a:moveTo>
                  <a:lnTo>
                    <a:pt x="0" y="10153"/>
                  </a:lnTo>
                  <a:lnTo>
                    <a:pt x="66918" y="10153"/>
                  </a:lnTo>
                  <a:lnTo>
                    <a:pt x="53884" y="1"/>
                  </a:lnTo>
                  <a:close/>
                </a:path>
              </a:pathLst>
            </a:custGeom>
            <a:solidFill>
              <a:srgbClr val="CE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2"/>
            <p:cNvSpPr/>
            <p:nvPr/>
          </p:nvSpPr>
          <p:spPr>
            <a:xfrm>
              <a:off x="6759025" y="3510825"/>
              <a:ext cx="73500" cy="15925"/>
            </a:xfrm>
            <a:custGeom>
              <a:avLst/>
              <a:gdLst/>
              <a:ahLst/>
              <a:cxnLst/>
              <a:rect l="l" t="t" r="r" b="b"/>
              <a:pathLst>
                <a:path w="2940" h="637" extrusionOk="0">
                  <a:moveTo>
                    <a:pt x="816" y="0"/>
                  </a:moveTo>
                  <a:lnTo>
                    <a:pt x="0" y="636"/>
                  </a:lnTo>
                  <a:lnTo>
                    <a:pt x="2224" y="636"/>
                  </a:lnTo>
                  <a:lnTo>
                    <a:pt x="2939"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2"/>
            <p:cNvSpPr/>
            <p:nvPr/>
          </p:nvSpPr>
          <p:spPr>
            <a:xfrm>
              <a:off x="6721275" y="3537725"/>
              <a:ext cx="82350" cy="18600"/>
            </a:xfrm>
            <a:custGeom>
              <a:avLst/>
              <a:gdLst/>
              <a:ahLst/>
              <a:cxnLst/>
              <a:rect l="l" t="t" r="r" b="b"/>
              <a:pathLst>
                <a:path w="3294" h="744" extrusionOk="0">
                  <a:moveTo>
                    <a:pt x="947" y="0"/>
                  </a:moveTo>
                  <a:lnTo>
                    <a:pt x="1" y="744"/>
                  </a:lnTo>
                  <a:lnTo>
                    <a:pt x="2463" y="744"/>
                  </a:lnTo>
                  <a:lnTo>
                    <a:pt x="3294"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2"/>
            <p:cNvSpPr/>
            <p:nvPr/>
          </p:nvSpPr>
          <p:spPr>
            <a:xfrm>
              <a:off x="6815175" y="3537725"/>
              <a:ext cx="77825" cy="18600"/>
            </a:xfrm>
            <a:custGeom>
              <a:avLst/>
              <a:gdLst/>
              <a:ahLst/>
              <a:cxnLst/>
              <a:rect l="l" t="t" r="r" b="b"/>
              <a:pathLst>
                <a:path w="3113" h="744" extrusionOk="0">
                  <a:moveTo>
                    <a:pt x="766" y="0"/>
                  </a:moveTo>
                  <a:lnTo>
                    <a:pt x="0" y="744"/>
                  </a:lnTo>
                  <a:lnTo>
                    <a:pt x="2463" y="744"/>
                  </a:lnTo>
                  <a:lnTo>
                    <a:pt x="3113"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2"/>
            <p:cNvSpPr/>
            <p:nvPr/>
          </p:nvSpPr>
          <p:spPr>
            <a:xfrm>
              <a:off x="6908850" y="3537725"/>
              <a:ext cx="73500" cy="18600"/>
            </a:xfrm>
            <a:custGeom>
              <a:avLst/>
              <a:gdLst/>
              <a:ahLst/>
              <a:cxnLst/>
              <a:rect l="l" t="t" r="r" b="b"/>
              <a:pathLst>
                <a:path w="2940" h="744" extrusionOk="0">
                  <a:moveTo>
                    <a:pt x="593" y="0"/>
                  </a:moveTo>
                  <a:lnTo>
                    <a:pt x="0" y="744"/>
                  </a:lnTo>
                  <a:lnTo>
                    <a:pt x="2463" y="744"/>
                  </a:lnTo>
                  <a:lnTo>
                    <a:pt x="2939"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2"/>
            <p:cNvSpPr/>
            <p:nvPr/>
          </p:nvSpPr>
          <p:spPr>
            <a:xfrm>
              <a:off x="7002725" y="3537725"/>
              <a:ext cx="69000" cy="18600"/>
            </a:xfrm>
            <a:custGeom>
              <a:avLst/>
              <a:gdLst/>
              <a:ahLst/>
              <a:cxnLst/>
              <a:rect l="l" t="t" r="r" b="b"/>
              <a:pathLst>
                <a:path w="2760" h="744" extrusionOk="0">
                  <a:moveTo>
                    <a:pt x="413" y="0"/>
                  </a:moveTo>
                  <a:lnTo>
                    <a:pt x="0" y="744"/>
                  </a:lnTo>
                  <a:lnTo>
                    <a:pt x="2463" y="744"/>
                  </a:lnTo>
                  <a:lnTo>
                    <a:pt x="2759"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2"/>
            <p:cNvSpPr/>
            <p:nvPr/>
          </p:nvSpPr>
          <p:spPr>
            <a:xfrm>
              <a:off x="7096450" y="3537725"/>
              <a:ext cx="64600" cy="18600"/>
            </a:xfrm>
            <a:custGeom>
              <a:avLst/>
              <a:gdLst/>
              <a:ahLst/>
              <a:cxnLst/>
              <a:rect l="l" t="t" r="r" b="b"/>
              <a:pathLst>
                <a:path w="2584" h="744" extrusionOk="0">
                  <a:moveTo>
                    <a:pt x="237" y="0"/>
                  </a:moveTo>
                  <a:lnTo>
                    <a:pt x="0" y="744"/>
                  </a:lnTo>
                  <a:lnTo>
                    <a:pt x="2461" y="744"/>
                  </a:lnTo>
                  <a:lnTo>
                    <a:pt x="2584"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2"/>
            <p:cNvSpPr/>
            <p:nvPr/>
          </p:nvSpPr>
          <p:spPr>
            <a:xfrm>
              <a:off x="7190275" y="3537725"/>
              <a:ext cx="61600" cy="18600"/>
            </a:xfrm>
            <a:custGeom>
              <a:avLst/>
              <a:gdLst/>
              <a:ahLst/>
              <a:cxnLst/>
              <a:rect l="l" t="t" r="r" b="b"/>
              <a:pathLst>
                <a:path w="2464" h="744" extrusionOk="0">
                  <a:moveTo>
                    <a:pt x="60" y="0"/>
                  </a:moveTo>
                  <a:lnTo>
                    <a:pt x="1" y="744"/>
                  </a:lnTo>
                  <a:lnTo>
                    <a:pt x="2463" y="744"/>
                  </a:lnTo>
                  <a:lnTo>
                    <a:pt x="2406"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2"/>
            <p:cNvSpPr/>
            <p:nvPr/>
          </p:nvSpPr>
          <p:spPr>
            <a:xfrm>
              <a:off x="7281100" y="3537725"/>
              <a:ext cx="64475" cy="18600"/>
            </a:xfrm>
            <a:custGeom>
              <a:avLst/>
              <a:gdLst/>
              <a:ahLst/>
              <a:cxnLst/>
              <a:rect l="l" t="t" r="r" b="b"/>
              <a:pathLst>
                <a:path w="2579" h="744" extrusionOk="0">
                  <a:moveTo>
                    <a:pt x="0" y="0"/>
                  </a:moveTo>
                  <a:lnTo>
                    <a:pt x="123" y="744"/>
                  </a:lnTo>
                  <a:lnTo>
                    <a:pt x="2579" y="744"/>
                  </a:lnTo>
                  <a:lnTo>
                    <a:pt x="2347"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2"/>
            <p:cNvSpPr/>
            <p:nvPr/>
          </p:nvSpPr>
          <p:spPr>
            <a:xfrm>
              <a:off x="7370475" y="3537725"/>
              <a:ext cx="68950" cy="18600"/>
            </a:xfrm>
            <a:custGeom>
              <a:avLst/>
              <a:gdLst/>
              <a:ahLst/>
              <a:cxnLst/>
              <a:rect l="l" t="t" r="r" b="b"/>
              <a:pathLst>
                <a:path w="2758" h="744" extrusionOk="0">
                  <a:moveTo>
                    <a:pt x="0" y="0"/>
                  </a:moveTo>
                  <a:lnTo>
                    <a:pt x="295" y="744"/>
                  </a:lnTo>
                  <a:lnTo>
                    <a:pt x="2758" y="744"/>
                  </a:lnTo>
                  <a:lnTo>
                    <a:pt x="2347"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2"/>
            <p:cNvSpPr/>
            <p:nvPr/>
          </p:nvSpPr>
          <p:spPr>
            <a:xfrm>
              <a:off x="7459800" y="3537725"/>
              <a:ext cx="73525" cy="18600"/>
            </a:xfrm>
            <a:custGeom>
              <a:avLst/>
              <a:gdLst/>
              <a:ahLst/>
              <a:cxnLst/>
              <a:rect l="l" t="t" r="r" b="b"/>
              <a:pathLst>
                <a:path w="2941" h="744" extrusionOk="0">
                  <a:moveTo>
                    <a:pt x="1" y="0"/>
                  </a:moveTo>
                  <a:lnTo>
                    <a:pt x="478" y="744"/>
                  </a:lnTo>
                  <a:lnTo>
                    <a:pt x="2940" y="744"/>
                  </a:lnTo>
                  <a:lnTo>
                    <a:pt x="2347"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2"/>
            <p:cNvSpPr/>
            <p:nvPr/>
          </p:nvSpPr>
          <p:spPr>
            <a:xfrm>
              <a:off x="7549200" y="3537725"/>
              <a:ext cx="77775" cy="18600"/>
            </a:xfrm>
            <a:custGeom>
              <a:avLst/>
              <a:gdLst/>
              <a:ahLst/>
              <a:cxnLst/>
              <a:rect l="l" t="t" r="r" b="b"/>
              <a:pathLst>
                <a:path w="3111" h="744" extrusionOk="0">
                  <a:moveTo>
                    <a:pt x="0" y="0"/>
                  </a:moveTo>
                  <a:lnTo>
                    <a:pt x="650" y="744"/>
                  </a:lnTo>
                  <a:lnTo>
                    <a:pt x="3111" y="744"/>
                  </a:lnTo>
                  <a:lnTo>
                    <a:pt x="2347"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2"/>
            <p:cNvSpPr/>
            <p:nvPr/>
          </p:nvSpPr>
          <p:spPr>
            <a:xfrm>
              <a:off x="7638525" y="3537725"/>
              <a:ext cx="82350" cy="18600"/>
            </a:xfrm>
            <a:custGeom>
              <a:avLst/>
              <a:gdLst/>
              <a:ahLst/>
              <a:cxnLst/>
              <a:rect l="l" t="t" r="r" b="b"/>
              <a:pathLst>
                <a:path w="3294" h="744" extrusionOk="0">
                  <a:moveTo>
                    <a:pt x="1" y="0"/>
                  </a:moveTo>
                  <a:lnTo>
                    <a:pt x="831" y="744"/>
                  </a:lnTo>
                  <a:lnTo>
                    <a:pt x="3293" y="744"/>
                  </a:lnTo>
                  <a:lnTo>
                    <a:pt x="2347"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2"/>
            <p:cNvSpPr/>
            <p:nvPr/>
          </p:nvSpPr>
          <p:spPr>
            <a:xfrm>
              <a:off x="6681775" y="3565700"/>
              <a:ext cx="90450" cy="21700"/>
            </a:xfrm>
            <a:custGeom>
              <a:avLst/>
              <a:gdLst/>
              <a:ahLst/>
              <a:cxnLst/>
              <a:rect l="l" t="t" r="r" b="b"/>
              <a:pathLst>
                <a:path w="3618" h="868" extrusionOk="0">
                  <a:moveTo>
                    <a:pt x="1097" y="1"/>
                  </a:moveTo>
                  <a:lnTo>
                    <a:pt x="0" y="867"/>
                  </a:lnTo>
                  <a:lnTo>
                    <a:pt x="2657" y="867"/>
                  </a:lnTo>
                  <a:lnTo>
                    <a:pt x="3617" y="1"/>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2"/>
            <p:cNvSpPr/>
            <p:nvPr/>
          </p:nvSpPr>
          <p:spPr>
            <a:xfrm>
              <a:off x="6783025" y="3565700"/>
              <a:ext cx="85425" cy="21700"/>
            </a:xfrm>
            <a:custGeom>
              <a:avLst/>
              <a:gdLst/>
              <a:ahLst/>
              <a:cxnLst/>
              <a:rect l="l" t="t" r="r" b="b"/>
              <a:pathLst>
                <a:path w="3417" h="868" extrusionOk="0">
                  <a:moveTo>
                    <a:pt x="889" y="1"/>
                  </a:moveTo>
                  <a:lnTo>
                    <a:pt x="0" y="867"/>
                  </a:lnTo>
                  <a:lnTo>
                    <a:pt x="2659" y="867"/>
                  </a:lnTo>
                  <a:lnTo>
                    <a:pt x="3416" y="1"/>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2"/>
            <p:cNvSpPr/>
            <p:nvPr/>
          </p:nvSpPr>
          <p:spPr>
            <a:xfrm>
              <a:off x="6884325" y="3565700"/>
              <a:ext cx="80175" cy="21700"/>
            </a:xfrm>
            <a:custGeom>
              <a:avLst/>
              <a:gdLst/>
              <a:ahLst/>
              <a:cxnLst/>
              <a:rect l="l" t="t" r="r" b="b"/>
              <a:pathLst>
                <a:path w="3207" h="868" extrusionOk="0">
                  <a:moveTo>
                    <a:pt x="678" y="1"/>
                  </a:moveTo>
                  <a:lnTo>
                    <a:pt x="0" y="867"/>
                  </a:lnTo>
                  <a:lnTo>
                    <a:pt x="2650" y="867"/>
                  </a:lnTo>
                  <a:lnTo>
                    <a:pt x="3206" y="1"/>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2"/>
            <p:cNvSpPr/>
            <p:nvPr/>
          </p:nvSpPr>
          <p:spPr>
            <a:xfrm>
              <a:off x="6985400" y="3565700"/>
              <a:ext cx="75100" cy="21700"/>
            </a:xfrm>
            <a:custGeom>
              <a:avLst/>
              <a:gdLst/>
              <a:ahLst/>
              <a:cxnLst/>
              <a:rect l="l" t="t" r="r" b="b"/>
              <a:pathLst>
                <a:path w="3004" h="868" extrusionOk="0">
                  <a:moveTo>
                    <a:pt x="484" y="1"/>
                  </a:moveTo>
                  <a:lnTo>
                    <a:pt x="0" y="867"/>
                  </a:lnTo>
                  <a:lnTo>
                    <a:pt x="2657" y="867"/>
                  </a:lnTo>
                  <a:lnTo>
                    <a:pt x="3004" y="1"/>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2"/>
            <p:cNvSpPr/>
            <p:nvPr/>
          </p:nvSpPr>
          <p:spPr>
            <a:xfrm>
              <a:off x="7086700" y="3565700"/>
              <a:ext cx="69850" cy="21700"/>
            </a:xfrm>
            <a:custGeom>
              <a:avLst/>
              <a:gdLst/>
              <a:ahLst/>
              <a:cxnLst/>
              <a:rect l="l" t="t" r="r" b="b"/>
              <a:pathLst>
                <a:path w="2794" h="868" extrusionOk="0">
                  <a:moveTo>
                    <a:pt x="274" y="1"/>
                  </a:moveTo>
                  <a:lnTo>
                    <a:pt x="0" y="867"/>
                  </a:lnTo>
                  <a:lnTo>
                    <a:pt x="2657" y="867"/>
                  </a:lnTo>
                  <a:lnTo>
                    <a:pt x="2794" y="1"/>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2"/>
            <p:cNvSpPr/>
            <p:nvPr/>
          </p:nvSpPr>
          <p:spPr>
            <a:xfrm>
              <a:off x="7187775" y="3565700"/>
              <a:ext cx="66425" cy="21700"/>
            </a:xfrm>
            <a:custGeom>
              <a:avLst/>
              <a:gdLst/>
              <a:ahLst/>
              <a:cxnLst/>
              <a:rect l="l" t="t" r="r" b="b"/>
              <a:pathLst>
                <a:path w="2657" h="868" extrusionOk="0">
                  <a:moveTo>
                    <a:pt x="73" y="1"/>
                  </a:moveTo>
                  <a:lnTo>
                    <a:pt x="0" y="867"/>
                  </a:lnTo>
                  <a:lnTo>
                    <a:pt x="2657" y="867"/>
                  </a:lnTo>
                  <a:lnTo>
                    <a:pt x="2593" y="1"/>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2"/>
            <p:cNvSpPr/>
            <p:nvPr/>
          </p:nvSpPr>
          <p:spPr>
            <a:xfrm>
              <a:off x="7285600" y="3565700"/>
              <a:ext cx="69900" cy="21700"/>
            </a:xfrm>
            <a:custGeom>
              <a:avLst/>
              <a:gdLst/>
              <a:ahLst/>
              <a:cxnLst/>
              <a:rect l="l" t="t" r="r" b="b"/>
              <a:pathLst>
                <a:path w="2796" h="868" extrusionOk="0">
                  <a:moveTo>
                    <a:pt x="0" y="1"/>
                  </a:moveTo>
                  <a:lnTo>
                    <a:pt x="137" y="867"/>
                  </a:lnTo>
                  <a:lnTo>
                    <a:pt x="2796" y="867"/>
                  </a:lnTo>
                  <a:lnTo>
                    <a:pt x="2520" y="1"/>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2"/>
            <p:cNvSpPr/>
            <p:nvPr/>
          </p:nvSpPr>
          <p:spPr>
            <a:xfrm>
              <a:off x="7381650" y="3565700"/>
              <a:ext cx="75100" cy="21700"/>
            </a:xfrm>
            <a:custGeom>
              <a:avLst/>
              <a:gdLst/>
              <a:ahLst/>
              <a:cxnLst/>
              <a:rect l="l" t="t" r="r" b="b"/>
              <a:pathLst>
                <a:path w="3004" h="868" extrusionOk="0">
                  <a:moveTo>
                    <a:pt x="1" y="1"/>
                  </a:moveTo>
                  <a:lnTo>
                    <a:pt x="347" y="867"/>
                  </a:lnTo>
                  <a:lnTo>
                    <a:pt x="3004" y="867"/>
                  </a:lnTo>
                  <a:lnTo>
                    <a:pt x="2520" y="1"/>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2"/>
            <p:cNvSpPr/>
            <p:nvPr/>
          </p:nvSpPr>
          <p:spPr>
            <a:xfrm>
              <a:off x="7477700" y="3565700"/>
              <a:ext cx="80175" cy="21700"/>
            </a:xfrm>
            <a:custGeom>
              <a:avLst/>
              <a:gdLst/>
              <a:ahLst/>
              <a:cxnLst/>
              <a:rect l="l" t="t" r="r" b="b"/>
              <a:pathLst>
                <a:path w="3207" h="868" extrusionOk="0">
                  <a:moveTo>
                    <a:pt x="1" y="1"/>
                  </a:moveTo>
                  <a:lnTo>
                    <a:pt x="548" y="867"/>
                  </a:lnTo>
                  <a:lnTo>
                    <a:pt x="3207" y="867"/>
                  </a:lnTo>
                  <a:lnTo>
                    <a:pt x="2520" y="1"/>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2"/>
            <p:cNvSpPr/>
            <p:nvPr/>
          </p:nvSpPr>
          <p:spPr>
            <a:xfrm>
              <a:off x="7573725" y="3565700"/>
              <a:ext cx="85400" cy="21700"/>
            </a:xfrm>
            <a:custGeom>
              <a:avLst/>
              <a:gdLst/>
              <a:ahLst/>
              <a:cxnLst/>
              <a:rect l="l" t="t" r="r" b="b"/>
              <a:pathLst>
                <a:path w="3416" h="868" extrusionOk="0">
                  <a:moveTo>
                    <a:pt x="0" y="1"/>
                  </a:moveTo>
                  <a:lnTo>
                    <a:pt x="759" y="867"/>
                  </a:lnTo>
                  <a:lnTo>
                    <a:pt x="3416" y="867"/>
                  </a:lnTo>
                  <a:lnTo>
                    <a:pt x="2529" y="1"/>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2"/>
            <p:cNvSpPr/>
            <p:nvPr/>
          </p:nvSpPr>
          <p:spPr>
            <a:xfrm>
              <a:off x="7669775" y="3565700"/>
              <a:ext cx="90650" cy="21700"/>
            </a:xfrm>
            <a:custGeom>
              <a:avLst/>
              <a:gdLst/>
              <a:ahLst/>
              <a:cxnLst/>
              <a:rect l="l" t="t" r="r" b="b"/>
              <a:pathLst>
                <a:path w="3626" h="868" extrusionOk="0">
                  <a:moveTo>
                    <a:pt x="0" y="1"/>
                  </a:moveTo>
                  <a:lnTo>
                    <a:pt x="967" y="867"/>
                  </a:lnTo>
                  <a:lnTo>
                    <a:pt x="3626" y="867"/>
                  </a:lnTo>
                  <a:lnTo>
                    <a:pt x="2527" y="1"/>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2"/>
            <p:cNvSpPr/>
            <p:nvPr/>
          </p:nvSpPr>
          <p:spPr>
            <a:xfrm>
              <a:off x="6633025" y="3600200"/>
              <a:ext cx="100925" cy="25450"/>
            </a:xfrm>
            <a:custGeom>
              <a:avLst/>
              <a:gdLst/>
              <a:ahLst/>
              <a:cxnLst/>
              <a:rect l="l" t="t" r="r" b="b"/>
              <a:pathLst>
                <a:path w="4037" h="1018" extrusionOk="0">
                  <a:moveTo>
                    <a:pt x="1300" y="0"/>
                  </a:moveTo>
                  <a:lnTo>
                    <a:pt x="1" y="1018"/>
                  </a:lnTo>
                  <a:lnTo>
                    <a:pt x="2896" y="1018"/>
                  </a:lnTo>
                  <a:lnTo>
                    <a:pt x="4037"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2"/>
            <p:cNvSpPr/>
            <p:nvPr/>
          </p:nvSpPr>
          <p:spPr>
            <a:xfrm>
              <a:off x="6743325" y="3600200"/>
              <a:ext cx="94950" cy="25450"/>
            </a:xfrm>
            <a:custGeom>
              <a:avLst/>
              <a:gdLst/>
              <a:ahLst/>
              <a:cxnLst/>
              <a:rect l="l" t="t" r="r" b="b"/>
              <a:pathLst>
                <a:path w="3798" h="1018" extrusionOk="0">
                  <a:moveTo>
                    <a:pt x="1061" y="0"/>
                  </a:moveTo>
                  <a:lnTo>
                    <a:pt x="1" y="1018"/>
                  </a:lnTo>
                  <a:lnTo>
                    <a:pt x="2904" y="1018"/>
                  </a:lnTo>
                  <a:lnTo>
                    <a:pt x="3798"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2"/>
            <p:cNvSpPr/>
            <p:nvPr/>
          </p:nvSpPr>
          <p:spPr>
            <a:xfrm>
              <a:off x="6853825" y="3600200"/>
              <a:ext cx="622425" cy="25450"/>
            </a:xfrm>
            <a:custGeom>
              <a:avLst/>
              <a:gdLst/>
              <a:ahLst/>
              <a:cxnLst/>
              <a:rect l="l" t="t" r="r" b="b"/>
              <a:pathLst>
                <a:path w="24897" h="1018" extrusionOk="0">
                  <a:moveTo>
                    <a:pt x="808" y="0"/>
                  </a:moveTo>
                  <a:lnTo>
                    <a:pt x="0" y="1018"/>
                  </a:lnTo>
                  <a:lnTo>
                    <a:pt x="24897" y="1018"/>
                  </a:lnTo>
                  <a:lnTo>
                    <a:pt x="24334"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2"/>
            <p:cNvSpPr/>
            <p:nvPr/>
          </p:nvSpPr>
          <p:spPr>
            <a:xfrm>
              <a:off x="7499725" y="3600200"/>
              <a:ext cx="88650" cy="25450"/>
            </a:xfrm>
            <a:custGeom>
              <a:avLst/>
              <a:gdLst/>
              <a:ahLst/>
              <a:cxnLst/>
              <a:rect l="l" t="t" r="r" b="b"/>
              <a:pathLst>
                <a:path w="3546" h="1018" extrusionOk="0">
                  <a:moveTo>
                    <a:pt x="0" y="0"/>
                  </a:moveTo>
                  <a:lnTo>
                    <a:pt x="650" y="1018"/>
                  </a:lnTo>
                  <a:lnTo>
                    <a:pt x="3546" y="1018"/>
                  </a:lnTo>
                  <a:lnTo>
                    <a:pt x="2736"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2"/>
            <p:cNvSpPr/>
            <p:nvPr/>
          </p:nvSpPr>
          <p:spPr>
            <a:xfrm>
              <a:off x="7603875" y="3600200"/>
              <a:ext cx="94825" cy="25450"/>
            </a:xfrm>
            <a:custGeom>
              <a:avLst/>
              <a:gdLst/>
              <a:ahLst/>
              <a:cxnLst/>
              <a:rect l="l" t="t" r="r" b="b"/>
              <a:pathLst>
                <a:path w="3793" h="1018" extrusionOk="0">
                  <a:moveTo>
                    <a:pt x="0" y="0"/>
                  </a:moveTo>
                  <a:lnTo>
                    <a:pt x="896" y="1018"/>
                  </a:lnTo>
                  <a:lnTo>
                    <a:pt x="3792" y="1018"/>
                  </a:lnTo>
                  <a:lnTo>
                    <a:pt x="2737"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2"/>
            <p:cNvSpPr/>
            <p:nvPr/>
          </p:nvSpPr>
          <p:spPr>
            <a:xfrm>
              <a:off x="7708200" y="3600200"/>
              <a:ext cx="100975" cy="25450"/>
            </a:xfrm>
            <a:custGeom>
              <a:avLst/>
              <a:gdLst/>
              <a:ahLst/>
              <a:cxnLst/>
              <a:rect l="l" t="t" r="r" b="b"/>
              <a:pathLst>
                <a:path w="4039" h="1018" extrusionOk="0">
                  <a:moveTo>
                    <a:pt x="0" y="0"/>
                  </a:moveTo>
                  <a:lnTo>
                    <a:pt x="1142" y="1018"/>
                  </a:lnTo>
                  <a:lnTo>
                    <a:pt x="4038" y="1018"/>
                  </a:lnTo>
                  <a:lnTo>
                    <a:pt x="2739"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2"/>
            <p:cNvSpPr/>
            <p:nvPr/>
          </p:nvSpPr>
          <p:spPr>
            <a:xfrm>
              <a:off x="6871500" y="3510825"/>
              <a:ext cx="68600" cy="15925"/>
            </a:xfrm>
            <a:custGeom>
              <a:avLst/>
              <a:gdLst/>
              <a:ahLst/>
              <a:cxnLst/>
              <a:rect l="l" t="t" r="r" b="b"/>
              <a:pathLst>
                <a:path w="2744" h="637" extrusionOk="0">
                  <a:moveTo>
                    <a:pt x="621" y="0"/>
                  </a:moveTo>
                  <a:lnTo>
                    <a:pt x="0" y="636"/>
                  </a:lnTo>
                  <a:lnTo>
                    <a:pt x="2224" y="636"/>
                  </a:lnTo>
                  <a:lnTo>
                    <a:pt x="2744"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2"/>
            <p:cNvSpPr/>
            <p:nvPr/>
          </p:nvSpPr>
          <p:spPr>
            <a:xfrm>
              <a:off x="6950900" y="3510825"/>
              <a:ext cx="65200" cy="15925"/>
            </a:xfrm>
            <a:custGeom>
              <a:avLst/>
              <a:gdLst/>
              <a:ahLst/>
              <a:cxnLst/>
              <a:rect l="l" t="t" r="r" b="b"/>
              <a:pathLst>
                <a:path w="2608" h="637" extrusionOk="0">
                  <a:moveTo>
                    <a:pt x="477" y="0"/>
                  </a:moveTo>
                  <a:lnTo>
                    <a:pt x="1" y="636"/>
                  </a:lnTo>
                  <a:lnTo>
                    <a:pt x="2226" y="636"/>
                  </a:lnTo>
                  <a:lnTo>
                    <a:pt x="2607"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2"/>
            <p:cNvSpPr/>
            <p:nvPr/>
          </p:nvSpPr>
          <p:spPr>
            <a:xfrm>
              <a:off x="7030375" y="3510825"/>
              <a:ext cx="61550" cy="15925"/>
            </a:xfrm>
            <a:custGeom>
              <a:avLst/>
              <a:gdLst/>
              <a:ahLst/>
              <a:cxnLst/>
              <a:rect l="l" t="t" r="r" b="b"/>
              <a:pathLst>
                <a:path w="2462" h="637" extrusionOk="0">
                  <a:moveTo>
                    <a:pt x="338" y="0"/>
                  </a:moveTo>
                  <a:lnTo>
                    <a:pt x="0" y="636"/>
                  </a:lnTo>
                  <a:lnTo>
                    <a:pt x="2224" y="636"/>
                  </a:lnTo>
                  <a:lnTo>
                    <a:pt x="2461"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2"/>
            <p:cNvSpPr/>
            <p:nvPr/>
          </p:nvSpPr>
          <p:spPr>
            <a:xfrm>
              <a:off x="7109775" y="3510825"/>
              <a:ext cx="58175" cy="15925"/>
            </a:xfrm>
            <a:custGeom>
              <a:avLst/>
              <a:gdLst/>
              <a:ahLst/>
              <a:cxnLst/>
              <a:rect l="l" t="t" r="r" b="b"/>
              <a:pathLst>
                <a:path w="2327" h="637" extrusionOk="0">
                  <a:moveTo>
                    <a:pt x="204" y="0"/>
                  </a:moveTo>
                  <a:lnTo>
                    <a:pt x="1" y="636"/>
                  </a:lnTo>
                  <a:lnTo>
                    <a:pt x="2224" y="636"/>
                  </a:lnTo>
                  <a:lnTo>
                    <a:pt x="2327"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2"/>
            <p:cNvSpPr/>
            <p:nvPr/>
          </p:nvSpPr>
          <p:spPr>
            <a:xfrm>
              <a:off x="7189200" y="3510825"/>
              <a:ext cx="55650" cy="15925"/>
            </a:xfrm>
            <a:custGeom>
              <a:avLst/>
              <a:gdLst/>
              <a:ahLst/>
              <a:cxnLst/>
              <a:rect l="l" t="t" r="r" b="b"/>
              <a:pathLst>
                <a:path w="2226" h="637" extrusionOk="0">
                  <a:moveTo>
                    <a:pt x="59" y="0"/>
                  </a:moveTo>
                  <a:lnTo>
                    <a:pt x="0" y="636"/>
                  </a:lnTo>
                  <a:lnTo>
                    <a:pt x="2226" y="636"/>
                  </a:lnTo>
                  <a:lnTo>
                    <a:pt x="2189"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2"/>
            <p:cNvSpPr/>
            <p:nvPr/>
          </p:nvSpPr>
          <p:spPr>
            <a:xfrm>
              <a:off x="7266675" y="3510825"/>
              <a:ext cx="57600" cy="15925"/>
            </a:xfrm>
            <a:custGeom>
              <a:avLst/>
              <a:gdLst/>
              <a:ahLst/>
              <a:cxnLst/>
              <a:rect l="l" t="t" r="r" b="b"/>
              <a:pathLst>
                <a:path w="2304" h="637" extrusionOk="0">
                  <a:moveTo>
                    <a:pt x="0" y="0"/>
                  </a:moveTo>
                  <a:lnTo>
                    <a:pt x="80" y="636"/>
                  </a:lnTo>
                  <a:lnTo>
                    <a:pt x="2303" y="636"/>
                  </a:lnTo>
                  <a:lnTo>
                    <a:pt x="2123"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2"/>
            <p:cNvSpPr/>
            <p:nvPr/>
          </p:nvSpPr>
          <p:spPr>
            <a:xfrm>
              <a:off x="7345175" y="3510825"/>
              <a:ext cx="61250" cy="15925"/>
            </a:xfrm>
            <a:custGeom>
              <a:avLst/>
              <a:gdLst/>
              <a:ahLst/>
              <a:cxnLst/>
              <a:rect l="l" t="t" r="r" b="b"/>
              <a:pathLst>
                <a:path w="2450" h="637" extrusionOk="0">
                  <a:moveTo>
                    <a:pt x="0" y="0"/>
                  </a:moveTo>
                  <a:lnTo>
                    <a:pt x="224" y="636"/>
                  </a:lnTo>
                  <a:lnTo>
                    <a:pt x="2449" y="636"/>
                  </a:lnTo>
                  <a:lnTo>
                    <a:pt x="2123"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2"/>
            <p:cNvSpPr/>
            <p:nvPr/>
          </p:nvSpPr>
          <p:spPr>
            <a:xfrm>
              <a:off x="7465400" y="3510825"/>
              <a:ext cx="66825" cy="15925"/>
            </a:xfrm>
            <a:custGeom>
              <a:avLst/>
              <a:gdLst/>
              <a:ahLst/>
              <a:cxnLst/>
              <a:rect l="l" t="t" r="r" b="b"/>
              <a:pathLst>
                <a:path w="2673" h="637" extrusionOk="0">
                  <a:moveTo>
                    <a:pt x="0" y="0"/>
                  </a:moveTo>
                  <a:lnTo>
                    <a:pt x="449" y="636"/>
                  </a:lnTo>
                  <a:lnTo>
                    <a:pt x="2673" y="636"/>
                  </a:lnTo>
                  <a:lnTo>
                    <a:pt x="2123"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2"/>
            <p:cNvSpPr/>
            <p:nvPr/>
          </p:nvSpPr>
          <p:spPr>
            <a:xfrm>
              <a:off x="7537450" y="3510825"/>
              <a:ext cx="70250" cy="15925"/>
            </a:xfrm>
            <a:custGeom>
              <a:avLst/>
              <a:gdLst/>
              <a:ahLst/>
              <a:cxnLst/>
              <a:rect l="l" t="t" r="r" b="b"/>
              <a:pathLst>
                <a:path w="2810" h="637" extrusionOk="0">
                  <a:moveTo>
                    <a:pt x="1" y="0"/>
                  </a:moveTo>
                  <a:lnTo>
                    <a:pt x="585" y="636"/>
                  </a:lnTo>
                  <a:lnTo>
                    <a:pt x="2810" y="636"/>
                  </a:lnTo>
                  <a:lnTo>
                    <a:pt x="2130"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2"/>
            <p:cNvSpPr/>
            <p:nvPr/>
          </p:nvSpPr>
          <p:spPr>
            <a:xfrm>
              <a:off x="7609625" y="3510825"/>
              <a:ext cx="73500" cy="15925"/>
            </a:xfrm>
            <a:custGeom>
              <a:avLst/>
              <a:gdLst/>
              <a:ahLst/>
              <a:cxnLst/>
              <a:rect l="l" t="t" r="r" b="b"/>
              <a:pathLst>
                <a:path w="2940" h="637" extrusionOk="0">
                  <a:moveTo>
                    <a:pt x="1" y="0"/>
                  </a:moveTo>
                  <a:lnTo>
                    <a:pt x="716" y="636"/>
                  </a:lnTo>
                  <a:lnTo>
                    <a:pt x="2940" y="636"/>
                  </a:lnTo>
                  <a:lnTo>
                    <a:pt x="2124"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2"/>
            <p:cNvSpPr/>
            <p:nvPr/>
          </p:nvSpPr>
          <p:spPr>
            <a:xfrm>
              <a:off x="7030375" y="3651275"/>
              <a:ext cx="381450" cy="70950"/>
            </a:xfrm>
            <a:custGeom>
              <a:avLst/>
              <a:gdLst/>
              <a:ahLst/>
              <a:cxnLst/>
              <a:rect l="l" t="t" r="r" b="b"/>
              <a:pathLst>
                <a:path w="15258" h="2838" extrusionOk="0">
                  <a:moveTo>
                    <a:pt x="1205" y="0"/>
                  </a:moveTo>
                  <a:lnTo>
                    <a:pt x="0" y="2837"/>
                  </a:lnTo>
                  <a:lnTo>
                    <a:pt x="15258" y="2837"/>
                  </a:lnTo>
                  <a:lnTo>
                    <a:pt x="14052" y="0"/>
                  </a:lnTo>
                  <a:close/>
                </a:path>
              </a:pathLst>
            </a:custGeom>
            <a:solidFill>
              <a:srgbClr val="35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2"/>
            <p:cNvSpPr/>
            <p:nvPr/>
          </p:nvSpPr>
          <p:spPr>
            <a:xfrm>
              <a:off x="6384600" y="3756675"/>
              <a:ext cx="1672950" cy="27850"/>
            </a:xfrm>
            <a:custGeom>
              <a:avLst/>
              <a:gdLst/>
              <a:ahLst/>
              <a:cxnLst/>
              <a:rect l="l" t="t" r="r" b="b"/>
              <a:pathLst>
                <a:path w="66918" h="1114" extrusionOk="0">
                  <a:moveTo>
                    <a:pt x="0" y="1"/>
                  </a:moveTo>
                  <a:lnTo>
                    <a:pt x="0" y="124"/>
                  </a:lnTo>
                  <a:cubicBezTo>
                    <a:pt x="0" y="673"/>
                    <a:pt x="449" y="1114"/>
                    <a:pt x="997" y="1114"/>
                  </a:cubicBezTo>
                  <a:lnTo>
                    <a:pt x="65921" y="1114"/>
                  </a:lnTo>
                  <a:cubicBezTo>
                    <a:pt x="66471" y="1114"/>
                    <a:pt x="66918" y="673"/>
                    <a:pt x="66918" y="124"/>
                  </a:cubicBezTo>
                  <a:lnTo>
                    <a:pt x="66918" y="1"/>
                  </a:lnTo>
                  <a:close/>
                </a:path>
              </a:pathLst>
            </a:custGeom>
            <a:solidFill>
              <a:srgbClr val="CE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2"/>
            <p:cNvSpPr/>
            <p:nvPr/>
          </p:nvSpPr>
          <p:spPr>
            <a:xfrm>
              <a:off x="7012825" y="2590700"/>
              <a:ext cx="439600" cy="745025"/>
            </a:xfrm>
            <a:custGeom>
              <a:avLst/>
              <a:gdLst/>
              <a:ahLst/>
              <a:cxnLst/>
              <a:rect l="l" t="t" r="r" b="b"/>
              <a:pathLst>
                <a:path w="17584" h="29801" extrusionOk="0">
                  <a:moveTo>
                    <a:pt x="520" y="1"/>
                  </a:moveTo>
                  <a:cubicBezTo>
                    <a:pt x="233" y="1"/>
                    <a:pt x="0" y="238"/>
                    <a:pt x="0" y="528"/>
                  </a:cubicBezTo>
                  <a:lnTo>
                    <a:pt x="0" y="29280"/>
                  </a:lnTo>
                  <a:cubicBezTo>
                    <a:pt x="0" y="29570"/>
                    <a:pt x="233" y="29800"/>
                    <a:pt x="520" y="29800"/>
                  </a:cubicBezTo>
                  <a:lnTo>
                    <a:pt x="17064" y="29800"/>
                  </a:lnTo>
                  <a:cubicBezTo>
                    <a:pt x="17353" y="29800"/>
                    <a:pt x="17584" y="29570"/>
                    <a:pt x="17584" y="29280"/>
                  </a:cubicBezTo>
                  <a:lnTo>
                    <a:pt x="17584" y="528"/>
                  </a:lnTo>
                  <a:cubicBezTo>
                    <a:pt x="17584" y="238"/>
                    <a:pt x="17353" y="1"/>
                    <a:pt x="17064" y="1"/>
                  </a:cubicBezTo>
                  <a:close/>
                </a:path>
              </a:pathLst>
            </a:custGeom>
            <a:solidFill>
              <a:srgbClr val="CA7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2"/>
            <p:cNvSpPr/>
            <p:nvPr/>
          </p:nvSpPr>
          <p:spPr>
            <a:xfrm>
              <a:off x="7029625" y="2619400"/>
              <a:ext cx="405850" cy="623175"/>
            </a:xfrm>
            <a:custGeom>
              <a:avLst/>
              <a:gdLst/>
              <a:ahLst/>
              <a:cxnLst/>
              <a:rect l="l" t="t" r="r" b="b"/>
              <a:pathLst>
                <a:path w="16234" h="24927" extrusionOk="0">
                  <a:moveTo>
                    <a:pt x="1" y="0"/>
                  </a:moveTo>
                  <a:lnTo>
                    <a:pt x="1" y="24926"/>
                  </a:lnTo>
                  <a:lnTo>
                    <a:pt x="16234" y="24926"/>
                  </a:lnTo>
                  <a:lnTo>
                    <a:pt x="16234" y="0"/>
                  </a:lnTo>
                  <a:close/>
                </a:path>
              </a:pathLst>
            </a:custGeom>
            <a:solidFill>
              <a:srgbClr val="0A1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2"/>
            <p:cNvSpPr/>
            <p:nvPr/>
          </p:nvSpPr>
          <p:spPr>
            <a:xfrm>
              <a:off x="7207775" y="3265850"/>
              <a:ext cx="49675" cy="49500"/>
            </a:xfrm>
            <a:custGeom>
              <a:avLst/>
              <a:gdLst/>
              <a:ahLst/>
              <a:cxnLst/>
              <a:rect l="l" t="t" r="r" b="b"/>
              <a:pathLst>
                <a:path w="1987" h="1980" extrusionOk="0">
                  <a:moveTo>
                    <a:pt x="990" y="1"/>
                  </a:moveTo>
                  <a:cubicBezTo>
                    <a:pt x="450" y="1"/>
                    <a:pt x="1" y="441"/>
                    <a:pt x="1" y="990"/>
                  </a:cubicBezTo>
                  <a:cubicBezTo>
                    <a:pt x="1" y="1538"/>
                    <a:pt x="450" y="1980"/>
                    <a:pt x="990" y="1980"/>
                  </a:cubicBezTo>
                  <a:cubicBezTo>
                    <a:pt x="1540" y="1980"/>
                    <a:pt x="1987" y="1538"/>
                    <a:pt x="1987" y="990"/>
                  </a:cubicBezTo>
                  <a:cubicBezTo>
                    <a:pt x="1987" y="441"/>
                    <a:pt x="1540" y="1"/>
                    <a:pt x="990" y="1"/>
                  </a:cubicBezTo>
                  <a:close/>
                </a:path>
              </a:pathLst>
            </a:custGeom>
            <a:solidFill>
              <a:srgbClr val="972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2"/>
            <p:cNvSpPr/>
            <p:nvPr/>
          </p:nvSpPr>
          <p:spPr>
            <a:xfrm>
              <a:off x="6479400" y="2713275"/>
              <a:ext cx="285975" cy="285975"/>
            </a:xfrm>
            <a:custGeom>
              <a:avLst/>
              <a:gdLst/>
              <a:ahLst/>
              <a:cxnLst/>
              <a:rect l="l" t="t" r="r" b="b"/>
              <a:pathLst>
                <a:path w="11439" h="11439" extrusionOk="0">
                  <a:moveTo>
                    <a:pt x="2217" y="1"/>
                  </a:moveTo>
                  <a:cubicBezTo>
                    <a:pt x="990" y="1"/>
                    <a:pt x="0" y="997"/>
                    <a:pt x="0" y="2217"/>
                  </a:cubicBezTo>
                  <a:lnTo>
                    <a:pt x="0" y="9229"/>
                  </a:lnTo>
                  <a:cubicBezTo>
                    <a:pt x="0" y="10449"/>
                    <a:pt x="990" y="11439"/>
                    <a:pt x="2217" y="11439"/>
                  </a:cubicBezTo>
                  <a:lnTo>
                    <a:pt x="9222" y="11439"/>
                  </a:lnTo>
                  <a:cubicBezTo>
                    <a:pt x="10449" y="11439"/>
                    <a:pt x="11438" y="10449"/>
                    <a:pt x="11438" y="9229"/>
                  </a:cubicBezTo>
                  <a:lnTo>
                    <a:pt x="11438" y="2217"/>
                  </a:lnTo>
                  <a:cubicBezTo>
                    <a:pt x="11438" y="997"/>
                    <a:pt x="10449" y="1"/>
                    <a:pt x="9222" y="1"/>
                  </a:cubicBezTo>
                  <a:close/>
                </a:path>
              </a:pathLst>
            </a:custGeom>
            <a:solidFill>
              <a:srgbClr val="878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2"/>
            <p:cNvSpPr/>
            <p:nvPr/>
          </p:nvSpPr>
          <p:spPr>
            <a:xfrm>
              <a:off x="6462400" y="2696475"/>
              <a:ext cx="319950" cy="319725"/>
            </a:xfrm>
            <a:custGeom>
              <a:avLst/>
              <a:gdLst/>
              <a:ahLst/>
              <a:cxnLst/>
              <a:rect l="l" t="t" r="r" b="b"/>
              <a:pathLst>
                <a:path w="12798" h="12789" fill="none" extrusionOk="0">
                  <a:moveTo>
                    <a:pt x="10319" y="12788"/>
                  </a:moveTo>
                  <a:lnTo>
                    <a:pt x="2477" y="12788"/>
                  </a:lnTo>
                  <a:cubicBezTo>
                    <a:pt x="1114" y="12788"/>
                    <a:pt x="1" y="11684"/>
                    <a:pt x="1" y="10312"/>
                  </a:cubicBezTo>
                  <a:lnTo>
                    <a:pt x="1" y="2477"/>
                  </a:lnTo>
                  <a:cubicBezTo>
                    <a:pt x="1" y="1106"/>
                    <a:pt x="1114" y="0"/>
                    <a:pt x="2477" y="0"/>
                  </a:cubicBezTo>
                  <a:lnTo>
                    <a:pt x="10319" y="0"/>
                  </a:lnTo>
                  <a:cubicBezTo>
                    <a:pt x="11685" y="0"/>
                    <a:pt x="12798" y="1106"/>
                    <a:pt x="12798" y="2477"/>
                  </a:cubicBezTo>
                  <a:lnTo>
                    <a:pt x="12798" y="10312"/>
                  </a:lnTo>
                  <a:cubicBezTo>
                    <a:pt x="12798" y="11684"/>
                    <a:pt x="11685" y="12788"/>
                    <a:pt x="10319" y="12788"/>
                  </a:cubicBezTo>
                  <a:close/>
                </a:path>
              </a:pathLst>
            </a:custGeom>
            <a:noFill/>
            <a:ln w="4900" cap="flat" cmpd="sng">
              <a:solidFill>
                <a:schemeClr val="lt1"/>
              </a:solidFill>
              <a:prstDash val="solid"/>
              <a:miter lim="17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2"/>
            <p:cNvSpPr/>
            <p:nvPr/>
          </p:nvSpPr>
          <p:spPr>
            <a:xfrm>
              <a:off x="6519825" y="2819950"/>
              <a:ext cx="57975" cy="77325"/>
            </a:xfrm>
            <a:custGeom>
              <a:avLst/>
              <a:gdLst/>
              <a:ahLst/>
              <a:cxnLst/>
              <a:rect l="l" t="t" r="r" b="b"/>
              <a:pathLst>
                <a:path w="2319" h="3093" extrusionOk="0">
                  <a:moveTo>
                    <a:pt x="1033" y="579"/>
                  </a:moveTo>
                  <a:cubicBezTo>
                    <a:pt x="1293" y="579"/>
                    <a:pt x="1619" y="622"/>
                    <a:pt x="1619" y="940"/>
                  </a:cubicBezTo>
                  <a:cubicBezTo>
                    <a:pt x="1619" y="1229"/>
                    <a:pt x="1373" y="1316"/>
                    <a:pt x="1134" y="1316"/>
                  </a:cubicBezTo>
                  <a:lnTo>
                    <a:pt x="680" y="1316"/>
                  </a:lnTo>
                  <a:lnTo>
                    <a:pt x="680" y="579"/>
                  </a:lnTo>
                  <a:close/>
                  <a:moveTo>
                    <a:pt x="0" y="0"/>
                  </a:moveTo>
                  <a:lnTo>
                    <a:pt x="0" y="3092"/>
                  </a:lnTo>
                  <a:lnTo>
                    <a:pt x="680" y="3092"/>
                  </a:lnTo>
                  <a:lnTo>
                    <a:pt x="680" y="1886"/>
                  </a:lnTo>
                  <a:lnTo>
                    <a:pt x="1177" y="1886"/>
                  </a:lnTo>
                  <a:cubicBezTo>
                    <a:pt x="1827" y="1886"/>
                    <a:pt x="2319" y="1662"/>
                    <a:pt x="2319" y="940"/>
                  </a:cubicBezTo>
                  <a:cubicBezTo>
                    <a:pt x="2319" y="210"/>
                    <a:pt x="1792" y="0"/>
                    <a:pt x="1149" y="0"/>
                  </a:cubicBezTo>
                  <a:close/>
                </a:path>
              </a:pathLst>
            </a:custGeom>
            <a:solidFill>
              <a:srgbClr val="E1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2"/>
            <p:cNvSpPr/>
            <p:nvPr/>
          </p:nvSpPr>
          <p:spPr>
            <a:xfrm>
              <a:off x="6588625" y="2819950"/>
              <a:ext cx="67000" cy="77325"/>
            </a:xfrm>
            <a:custGeom>
              <a:avLst/>
              <a:gdLst/>
              <a:ahLst/>
              <a:cxnLst/>
              <a:rect l="l" t="t" r="r" b="b"/>
              <a:pathLst>
                <a:path w="2680" h="3093" extrusionOk="0">
                  <a:moveTo>
                    <a:pt x="0" y="0"/>
                  </a:moveTo>
                  <a:lnTo>
                    <a:pt x="0" y="3092"/>
                  </a:lnTo>
                  <a:lnTo>
                    <a:pt x="678" y="3092"/>
                  </a:lnTo>
                  <a:lnTo>
                    <a:pt x="678" y="1756"/>
                  </a:lnTo>
                  <a:lnTo>
                    <a:pt x="2000" y="1756"/>
                  </a:lnTo>
                  <a:lnTo>
                    <a:pt x="2000" y="3092"/>
                  </a:lnTo>
                  <a:lnTo>
                    <a:pt x="2679" y="3092"/>
                  </a:lnTo>
                  <a:lnTo>
                    <a:pt x="2679" y="0"/>
                  </a:lnTo>
                  <a:lnTo>
                    <a:pt x="2000" y="0"/>
                  </a:lnTo>
                  <a:lnTo>
                    <a:pt x="2000" y="1156"/>
                  </a:lnTo>
                  <a:lnTo>
                    <a:pt x="678" y="1156"/>
                  </a:lnTo>
                  <a:lnTo>
                    <a:pt x="678" y="0"/>
                  </a:lnTo>
                  <a:close/>
                </a:path>
              </a:pathLst>
            </a:custGeom>
            <a:solidFill>
              <a:srgbClr val="E1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2"/>
            <p:cNvSpPr/>
            <p:nvPr/>
          </p:nvSpPr>
          <p:spPr>
            <a:xfrm>
              <a:off x="6671275" y="2819950"/>
              <a:ext cx="58000" cy="77325"/>
            </a:xfrm>
            <a:custGeom>
              <a:avLst/>
              <a:gdLst/>
              <a:ahLst/>
              <a:cxnLst/>
              <a:rect l="l" t="t" r="r" b="b"/>
              <a:pathLst>
                <a:path w="2320" h="3093" extrusionOk="0">
                  <a:moveTo>
                    <a:pt x="1027" y="579"/>
                  </a:moveTo>
                  <a:cubicBezTo>
                    <a:pt x="1287" y="579"/>
                    <a:pt x="1611" y="622"/>
                    <a:pt x="1611" y="940"/>
                  </a:cubicBezTo>
                  <a:cubicBezTo>
                    <a:pt x="1611" y="1229"/>
                    <a:pt x="1373" y="1316"/>
                    <a:pt x="1134" y="1316"/>
                  </a:cubicBezTo>
                  <a:lnTo>
                    <a:pt x="680" y="1316"/>
                  </a:lnTo>
                  <a:lnTo>
                    <a:pt x="680" y="579"/>
                  </a:lnTo>
                  <a:close/>
                  <a:moveTo>
                    <a:pt x="1" y="0"/>
                  </a:moveTo>
                  <a:lnTo>
                    <a:pt x="1" y="3092"/>
                  </a:lnTo>
                  <a:lnTo>
                    <a:pt x="680" y="3092"/>
                  </a:lnTo>
                  <a:lnTo>
                    <a:pt x="680" y="1886"/>
                  </a:lnTo>
                  <a:lnTo>
                    <a:pt x="1178" y="1886"/>
                  </a:lnTo>
                  <a:cubicBezTo>
                    <a:pt x="1827" y="1886"/>
                    <a:pt x="2320" y="1662"/>
                    <a:pt x="2320" y="940"/>
                  </a:cubicBezTo>
                  <a:cubicBezTo>
                    <a:pt x="2320" y="210"/>
                    <a:pt x="1784" y="0"/>
                    <a:pt x="1141" y="0"/>
                  </a:cubicBezTo>
                  <a:close/>
                </a:path>
              </a:pathLst>
            </a:custGeom>
            <a:solidFill>
              <a:srgbClr val="E1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2"/>
            <p:cNvSpPr/>
            <p:nvPr/>
          </p:nvSpPr>
          <p:spPr>
            <a:xfrm>
              <a:off x="7646450" y="3091650"/>
              <a:ext cx="285975" cy="285975"/>
            </a:xfrm>
            <a:custGeom>
              <a:avLst/>
              <a:gdLst/>
              <a:ahLst/>
              <a:cxnLst/>
              <a:rect l="l" t="t" r="r" b="b"/>
              <a:pathLst>
                <a:path w="11439" h="11439" extrusionOk="0">
                  <a:moveTo>
                    <a:pt x="2210" y="0"/>
                  </a:moveTo>
                  <a:cubicBezTo>
                    <a:pt x="990" y="0"/>
                    <a:pt x="1" y="990"/>
                    <a:pt x="1" y="2217"/>
                  </a:cubicBezTo>
                  <a:lnTo>
                    <a:pt x="1" y="9221"/>
                  </a:lnTo>
                  <a:cubicBezTo>
                    <a:pt x="1" y="10448"/>
                    <a:pt x="990" y="11438"/>
                    <a:pt x="2210" y="11438"/>
                  </a:cubicBezTo>
                  <a:lnTo>
                    <a:pt x="9222" y="11438"/>
                  </a:lnTo>
                  <a:cubicBezTo>
                    <a:pt x="10442" y="11438"/>
                    <a:pt x="11439" y="10448"/>
                    <a:pt x="11439" y="9221"/>
                  </a:cubicBezTo>
                  <a:lnTo>
                    <a:pt x="11439" y="2217"/>
                  </a:lnTo>
                  <a:cubicBezTo>
                    <a:pt x="11439" y="990"/>
                    <a:pt x="10442" y="0"/>
                    <a:pt x="9222" y="0"/>
                  </a:cubicBezTo>
                  <a:close/>
                </a:path>
              </a:pathLst>
            </a:custGeom>
            <a:solidFill>
              <a:srgbClr val="CA7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2"/>
            <p:cNvSpPr/>
            <p:nvPr/>
          </p:nvSpPr>
          <p:spPr>
            <a:xfrm>
              <a:off x="7629525" y="3074650"/>
              <a:ext cx="319725" cy="319950"/>
            </a:xfrm>
            <a:custGeom>
              <a:avLst/>
              <a:gdLst/>
              <a:ahLst/>
              <a:cxnLst/>
              <a:rect l="l" t="t" r="r" b="b"/>
              <a:pathLst>
                <a:path w="12789" h="12798" fill="none" extrusionOk="0">
                  <a:moveTo>
                    <a:pt x="10312" y="12797"/>
                  </a:moveTo>
                  <a:lnTo>
                    <a:pt x="2477" y="12797"/>
                  </a:lnTo>
                  <a:cubicBezTo>
                    <a:pt x="1104" y="12797"/>
                    <a:pt x="0" y="11685"/>
                    <a:pt x="0" y="10321"/>
                  </a:cubicBezTo>
                  <a:lnTo>
                    <a:pt x="0" y="2479"/>
                  </a:lnTo>
                  <a:cubicBezTo>
                    <a:pt x="0" y="1113"/>
                    <a:pt x="1104" y="1"/>
                    <a:pt x="2477" y="1"/>
                  </a:cubicBezTo>
                  <a:lnTo>
                    <a:pt x="10312" y="1"/>
                  </a:lnTo>
                  <a:cubicBezTo>
                    <a:pt x="11683" y="1"/>
                    <a:pt x="12788" y="1113"/>
                    <a:pt x="12788" y="2479"/>
                  </a:cubicBezTo>
                  <a:lnTo>
                    <a:pt x="12788" y="10321"/>
                  </a:lnTo>
                  <a:cubicBezTo>
                    <a:pt x="12788" y="11685"/>
                    <a:pt x="11683" y="12797"/>
                    <a:pt x="10312" y="12797"/>
                  </a:cubicBezTo>
                  <a:close/>
                </a:path>
              </a:pathLst>
            </a:custGeom>
            <a:noFill/>
            <a:ln w="4900" cap="flat" cmpd="sng">
              <a:solidFill>
                <a:schemeClr val="lt1"/>
              </a:solidFill>
              <a:prstDash val="solid"/>
              <a:miter lim="17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2"/>
            <p:cNvSpPr/>
            <p:nvPr/>
          </p:nvSpPr>
          <p:spPr>
            <a:xfrm>
              <a:off x="7684750" y="3182625"/>
              <a:ext cx="72775" cy="84850"/>
            </a:xfrm>
            <a:custGeom>
              <a:avLst/>
              <a:gdLst/>
              <a:ahLst/>
              <a:cxnLst/>
              <a:rect l="l" t="t" r="r" b="b"/>
              <a:pathLst>
                <a:path w="2911" h="3394" extrusionOk="0">
                  <a:moveTo>
                    <a:pt x="1741" y="0"/>
                  </a:moveTo>
                  <a:cubicBezTo>
                    <a:pt x="737" y="0"/>
                    <a:pt x="1" y="664"/>
                    <a:pt x="1" y="1697"/>
                  </a:cubicBezTo>
                  <a:cubicBezTo>
                    <a:pt x="1" y="2730"/>
                    <a:pt x="737" y="3394"/>
                    <a:pt x="1741" y="3394"/>
                  </a:cubicBezTo>
                  <a:cubicBezTo>
                    <a:pt x="2181" y="3394"/>
                    <a:pt x="2644" y="3213"/>
                    <a:pt x="2911" y="2830"/>
                  </a:cubicBezTo>
                  <a:lnTo>
                    <a:pt x="2318" y="2390"/>
                  </a:lnTo>
                  <a:cubicBezTo>
                    <a:pt x="2174" y="2607"/>
                    <a:pt x="1935" y="2737"/>
                    <a:pt x="1654" y="2737"/>
                  </a:cubicBezTo>
                  <a:cubicBezTo>
                    <a:pt x="1134" y="2737"/>
                    <a:pt x="744" y="2297"/>
                    <a:pt x="744" y="1697"/>
                  </a:cubicBezTo>
                  <a:cubicBezTo>
                    <a:pt x="744" y="1097"/>
                    <a:pt x="1134" y="657"/>
                    <a:pt x="1675" y="657"/>
                  </a:cubicBezTo>
                  <a:cubicBezTo>
                    <a:pt x="1935" y="657"/>
                    <a:pt x="2145" y="751"/>
                    <a:pt x="2281" y="924"/>
                  </a:cubicBezTo>
                  <a:lnTo>
                    <a:pt x="2831" y="477"/>
                  </a:lnTo>
                  <a:cubicBezTo>
                    <a:pt x="2557" y="123"/>
                    <a:pt x="2101" y="0"/>
                    <a:pt x="1741" y="0"/>
                  </a:cubicBezTo>
                  <a:close/>
                </a:path>
              </a:pathLst>
            </a:custGeom>
            <a:solidFill>
              <a:srgbClr val="E1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2"/>
            <p:cNvSpPr/>
            <p:nvPr/>
          </p:nvSpPr>
          <p:spPr>
            <a:xfrm>
              <a:off x="7765600" y="3199600"/>
              <a:ext cx="62500" cy="62475"/>
            </a:xfrm>
            <a:custGeom>
              <a:avLst/>
              <a:gdLst/>
              <a:ahLst/>
              <a:cxnLst/>
              <a:rect l="l" t="t" r="r" b="b"/>
              <a:pathLst>
                <a:path w="2500" h="2499" extrusionOk="0">
                  <a:moveTo>
                    <a:pt x="962" y="1"/>
                  </a:moveTo>
                  <a:lnTo>
                    <a:pt x="962" y="961"/>
                  </a:lnTo>
                  <a:lnTo>
                    <a:pt x="1" y="961"/>
                  </a:lnTo>
                  <a:lnTo>
                    <a:pt x="1" y="1538"/>
                  </a:lnTo>
                  <a:lnTo>
                    <a:pt x="962" y="1538"/>
                  </a:lnTo>
                  <a:lnTo>
                    <a:pt x="962" y="2498"/>
                  </a:lnTo>
                  <a:lnTo>
                    <a:pt x="1540" y="2498"/>
                  </a:lnTo>
                  <a:lnTo>
                    <a:pt x="1540" y="1538"/>
                  </a:lnTo>
                  <a:lnTo>
                    <a:pt x="2500" y="1538"/>
                  </a:lnTo>
                  <a:lnTo>
                    <a:pt x="2500" y="961"/>
                  </a:lnTo>
                  <a:lnTo>
                    <a:pt x="1540" y="961"/>
                  </a:lnTo>
                  <a:lnTo>
                    <a:pt x="1540" y="1"/>
                  </a:lnTo>
                  <a:close/>
                </a:path>
              </a:pathLst>
            </a:custGeom>
            <a:solidFill>
              <a:srgbClr val="E1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2"/>
            <p:cNvSpPr/>
            <p:nvPr/>
          </p:nvSpPr>
          <p:spPr>
            <a:xfrm>
              <a:off x="7841425" y="3199600"/>
              <a:ext cx="62500" cy="62475"/>
            </a:xfrm>
            <a:custGeom>
              <a:avLst/>
              <a:gdLst/>
              <a:ahLst/>
              <a:cxnLst/>
              <a:rect l="l" t="t" r="r" b="b"/>
              <a:pathLst>
                <a:path w="2500" h="2499" extrusionOk="0">
                  <a:moveTo>
                    <a:pt x="962" y="1"/>
                  </a:moveTo>
                  <a:lnTo>
                    <a:pt x="962" y="961"/>
                  </a:lnTo>
                  <a:lnTo>
                    <a:pt x="0" y="961"/>
                  </a:lnTo>
                  <a:lnTo>
                    <a:pt x="0" y="1538"/>
                  </a:lnTo>
                  <a:lnTo>
                    <a:pt x="962" y="1538"/>
                  </a:lnTo>
                  <a:lnTo>
                    <a:pt x="962" y="2498"/>
                  </a:lnTo>
                  <a:lnTo>
                    <a:pt x="1539" y="2498"/>
                  </a:lnTo>
                  <a:lnTo>
                    <a:pt x="1539" y="1538"/>
                  </a:lnTo>
                  <a:lnTo>
                    <a:pt x="2499" y="1538"/>
                  </a:lnTo>
                  <a:lnTo>
                    <a:pt x="2499" y="961"/>
                  </a:lnTo>
                  <a:lnTo>
                    <a:pt x="1539" y="961"/>
                  </a:lnTo>
                  <a:lnTo>
                    <a:pt x="1539" y="1"/>
                  </a:lnTo>
                  <a:close/>
                </a:path>
              </a:pathLst>
            </a:custGeom>
            <a:solidFill>
              <a:srgbClr val="E1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2"/>
            <p:cNvSpPr/>
            <p:nvPr/>
          </p:nvSpPr>
          <p:spPr>
            <a:xfrm>
              <a:off x="7561100" y="2783125"/>
              <a:ext cx="202750" cy="202750"/>
            </a:xfrm>
            <a:custGeom>
              <a:avLst/>
              <a:gdLst/>
              <a:ahLst/>
              <a:cxnLst/>
              <a:rect l="l" t="t" r="r" b="b"/>
              <a:pathLst>
                <a:path w="8110" h="8110" extrusionOk="0">
                  <a:moveTo>
                    <a:pt x="1567" y="0"/>
                  </a:moveTo>
                  <a:cubicBezTo>
                    <a:pt x="701" y="0"/>
                    <a:pt x="1" y="700"/>
                    <a:pt x="1" y="1567"/>
                  </a:cubicBezTo>
                  <a:lnTo>
                    <a:pt x="1" y="6542"/>
                  </a:lnTo>
                  <a:cubicBezTo>
                    <a:pt x="1" y="7409"/>
                    <a:pt x="701" y="8109"/>
                    <a:pt x="1567" y="8109"/>
                  </a:cubicBezTo>
                  <a:lnTo>
                    <a:pt x="6534" y="8109"/>
                  </a:lnTo>
                  <a:cubicBezTo>
                    <a:pt x="7401" y="8109"/>
                    <a:pt x="8110" y="7409"/>
                    <a:pt x="8110" y="6542"/>
                  </a:cubicBezTo>
                  <a:lnTo>
                    <a:pt x="8110" y="1567"/>
                  </a:lnTo>
                  <a:cubicBezTo>
                    <a:pt x="8110" y="700"/>
                    <a:pt x="7401" y="0"/>
                    <a:pt x="6534" y="0"/>
                  </a:cubicBezTo>
                  <a:close/>
                </a:path>
              </a:pathLst>
            </a:custGeom>
            <a:solidFill>
              <a:srgbClr val="C8A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2"/>
            <p:cNvSpPr/>
            <p:nvPr/>
          </p:nvSpPr>
          <p:spPr>
            <a:xfrm>
              <a:off x="7548975" y="2771200"/>
              <a:ext cx="226800" cy="226800"/>
            </a:xfrm>
            <a:custGeom>
              <a:avLst/>
              <a:gdLst/>
              <a:ahLst/>
              <a:cxnLst/>
              <a:rect l="l" t="t" r="r" b="b"/>
              <a:pathLst>
                <a:path w="9072" h="9072" fill="none" extrusionOk="0">
                  <a:moveTo>
                    <a:pt x="7316" y="9071"/>
                  </a:moveTo>
                  <a:lnTo>
                    <a:pt x="1756" y="9071"/>
                  </a:lnTo>
                  <a:cubicBezTo>
                    <a:pt x="789" y="9071"/>
                    <a:pt x="0" y="8283"/>
                    <a:pt x="0" y="7309"/>
                  </a:cubicBezTo>
                  <a:lnTo>
                    <a:pt x="0" y="1756"/>
                  </a:lnTo>
                  <a:cubicBezTo>
                    <a:pt x="0" y="781"/>
                    <a:pt x="789" y="1"/>
                    <a:pt x="1756" y="1"/>
                  </a:cubicBezTo>
                  <a:lnTo>
                    <a:pt x="7316" y="1"/>
                  </a:lnTo>
                  <a:cubicBezTo>
                    <a:pt x="8284" y="1"/>
                    <a:pt x="9071" y="781"/>
                    <a:pt x="9071" y="1756"/>
                  </a:cubicBezTo>
                  <a:lnTo>
                    <a:pt x="9071" y="7309"/>
                  </a:lnTo>
                  <a:cubicBezTo>
                    <a:pt x="9071" y="8283"/>
                    <a:pt x="8284" y="9071"/>
                    <a:pt x="7316" y="9071"/>
                  </a:cubicBezTo>
                  <a:close/>
                </a:path>
              </a:pathLst>
            </a:custGeom>
            <a:noFill/>
            <a:ln w="4900" cap="flat" cmpd="sng">
              <a:solidFill>
                <a:schemeClr val="lt1"/>
              </a:solidFill>
              <a:prstDash val="solid"/>
              <a:miter lim="17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2"/>
            <p:cNvSpPr/>
            <p:nvPr/>
          </p:nvSpPr>
          <p:spPr>
            <a:xfrm>
              <a:off x="7587275" y="2861850"/>
              <a:ext cx="37025" cy="42425"/>
            </a:xfrm>
            <a:custGeom>
              <a:avLst/>
              <a:gdLst/>
              <a:ahLst/>
              <a:cxnLst/>
              <a:rect l="l" t="t" r="r" b="b"/>
              <a:pathLst>
                <a:path w="1481" h="1697" extrusionOk="0">
                  <a:moveTo>
                    <a:pt x="0" y="0"/>
                  </a:moveTo>
                  <a:lnTo>
                    <a:pt x="0" y="1697"/>
                  </a:lnTo>
                  <a:lnTo>
                    <a:pt x="375" y="1697"/>
                  </a:lnTo>
                  <a:lnTo>
                    <a:pt x="375" y="960"/>
                  </a:lnTo>
                  <a:lnTo>
                    <a:pt x="1104" y="960"/>
                  </a:lnTo>
                  <a:lnTo>
                    <a:pt x="1104" y="1697"/>
                  </a:lnTo>
                  <a:lnTo>
                    <a:pt x="1480" y="1697"/>
                  </a:lnTo>
                  <a:lnTo>
                    <a:pt x="1480" y="0"/>
                  </a:lnTo>
                  <a:lnTo>
                    <a:pt x="1104" y="0"/>
                  </a:lnTo>
                  <a:lnTo>
                    <a:pt x="1104" y="636"/>
                  </a:lnTo>
                  <a:lnTo>
                    <a:pt x="375" y="636"/>
                  </a:lnTo>
                  <a:lnTo>
                    <a:pt x="375" y="0"/>
                  </a:lnTo>
                  <a:close/>
                </a:path>
              </a:pathLst>
            </a:custGeom>
            <a:solidFill>
              <a:srgbClr val="E1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2"/>
            <p:cNvSpPr/>
            <p:nvPr/>
          </p:nvSpPr>
          <p:spPr>
            <a:xfrm>
              <a:off x="7628950" y="2861850"/>
              <a:ext cx="33600" cy="42425"/>
            </a:xfrm>
            <a:custGeom>
              <a:avLst/>
              <a:gdLst/>
              <a:ahLst/>
              <a:cxnLst/>
              <a:rect l="l" t="t" r="r" b="b"/>
              <a:pathLst>
                <a:path w="1344" h="1697" extrusionOk="0">
                  <a:moveTo>
                    <a:pt x="1" y="0"/>
                  </a:moveTo>
                  <a:lnTo>
                    <a:pt x="1" y="333"/>
                  </a:lnTo>
                  <a:lnTo>
                    <a:pt x="484" y="333"/>
                  </a:lnTo>
                  <a:lnTo>
                    <a:pt x="484" y="1697"/>
                  </a:lnTo>
                  <a:lnTo>
                    <a:pt x="860" y="1697"/>
                  </a:lnTo>
                  <a:lnTo>
                    <a:pt x="860" y="333"/>
                  </a:lnTo>
                  <a:lnTo>
                    <a:pt x="1344" y="333"/>
                  </a:lnTo>
                  <a:lnTo>
                    <a:pt x="1344" y="0"/>
                  </a:lnTo>
                  <a:close/>
                </a:path>
              </a:pathLst>
            </a:custGeom>
            <a:solidFill>
              <a:srgbClr val="E1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2"/>
            <p:cNvSpPr/>
            <p:nvPr/>
          </p:nvSpPr>
          <p:spPr>
            <a:xfrm>
              <a:off x="7667250" y="2861850"/>
              <a:ext cx="48025" cy="42425"/>
            </a:xfrm>
            <a:custGeom>
              <a:avLst/>
              <a:gdLst/>
              <a:ahLst/>
              <a:cxnLst/>
              <a:rect l="l" t="t" r="r" b="b"/>
              <a:pathLst>
                <a:path w="1921" h="1697" extrusionOk="0">
                  <a:moveTo>
                    <a:pt x="1" y="0"/>
                  </a:moveTo>
                  <a:lnTo>
                    <a:pt x="1" y="1697"/>
                  </a:lnTo>
                  <a:lnTo>
                    <a:pt x="375" y="1697"/>
                  </a:lnTo>
                  <a:lnTo>
                    <a:pt x="375" y="397"/>
                  </a:lnTo>
                  <a:lnTo>
                    <a:pt x="382" y="397"/>
                  </a:lnTo>
                  <a:lnTo>
                    <a:pt x="815" y="1697"/>
                  </a:lnTo>
                  <a:lnTo>
                    <a:pt x="1098" y="1697"/>
                  </a:lnTo>
                  <a:lnTo>
                    <a:pt x="1545" y="397"/>
                  </a:lnTo>
                  <a:lnTo>
                    <a:pt x="1552" y="397"/>
                  </a:lnTo>
                  <a:lnTo>
                    <a:pt x="1552" y="1697"/>
                  </a:lnTo>
                  <a:lnTo>
                    <a:pt x="1921" y="1697"/>
                  </a:lnTo>
                  <a:lnTo>
                    <a:pt x="1921" y="0"/>
                  </a:lnTo>
                  <a:lnTo>
                    <a:pt x="1358" y="0"/>
                  </a:lnTo>
                  <a:lnTo>
                    <a:pt x="968" y="1104"/>
                  </a:lnTo>
                  <a:lnTo>
                    <a:pt x="961" y="1104"/>
                  </a:lnTo>
                  <a:lnTo>
                    <a:pt x="571" y="0"/>
                  </a:lnTo>
                  <a:close/>
                </a:path>
              </a:pathLst>
            </a:custGeom>
            <a:solidFill>
              <a:srgbClr val="E1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2"/>
            <p:cNvSpPr/>
            <p:nvPr/>
          </p:nvSpPr>
          <p:spPr>
            <a:xfrm>
              <a:off x="7724275" y="2861850"/>
              <a:ext cx="26750" cy="42425"/>
            </a:xfrm>
            <a:custGeom>
              <a:avLst/>
              <a:gdLst/>
              <a:ahLst/>
              <a:cxnLst/>
              <a:rect l="l" t="t" r="r" b="b"/>
              <a:pathLst>
                <a:path w="1070" h="1697" extrusionOk="0">
                  <a:moveTo>
                    <a:pt x="0" y="0"/>
                  </a:moveTo>
                  <a:lnTo>
                    <a:pt x="0" y="1697"/>
                  </a:lnTo>
                  <a:lnTo>
                    <a:pt x="1070" y="1697"/>
                  </a:lnTo>
                  <a:lnTo>
                    <a:pt x="1070" y="1350"/>
                  </a:lnTo>
                  <a:lnTo>
                    <a:pt x="376" y="1350"/>
                  </a:lnTo>
                  <a:lnTo>
                    <a:pt x="376" y="0"/>
                  </a:lnTo>
                  <a:close/>
                </a:path>
              </a:pathLst>
            </a:custGeom>
            <a:solidFill>
              <a:srgbClr val="E1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2"/>
            <p:cNvSpPr/>
            <p:nvPr/>
          </p:nvSpPr>
          <p:spPr>
            <a:xfrm>
              <a:off x="6815900" y="2395000"/>
              <a:ext cx="285975" cy="285975"/>
            </a:xfrm>
            <a:custGeom>
              <a:avLst/>
              <a:gdLst/>
              <a:ahLst/>
              <a:cxnLst/>
              <a:rect l="l" t="t" r="r" b="b"/>
              <a:pathLst>
                <a:path w="11439" h="11439" extrusionOk="0">
                  <a:moveTo>
                    <a:pt x="2217" y="1"/>
                  </a:moveTo>
                  <a:cubicBezTo>
                    <a:pt x="997" y="1"/>
                    <a:pt x="1" y="997"/>
                    <a:pt x="1" y="2217"/>
                  </a:cubicBezTo>
                  <a:lnTo>
                    <a:pt x="1" y="9229"/>
                  </a:lnTo>
                  <a:cubicBezTo>
                    <a:pt x="1" y="10449"/>
                    <a:pt x="997" y="11439"/>
                    <a:pt x="2217" y="11439"/>
                  </a:cubicBezTo>
                  <a:lnTo>
                    <a:pt x="9229" y="11439"/>
                  </a:lnTo>
                  <a:cubicBezTo>
                    <a:pt x="10449" y="11439"/>
                    <a:pt x="11439" y="10449"/>
                    <a:pt x="11439" y="9229"/>
                  </a:cubicBezTo>
                  <a:lnTo>
                    <a:pt x="11439" y="2217"/>
                  </a:lnTo>
                  <a:cubicBezTo>
                    <a:pt x="11439" y="997"/>
                    <a:pt x="10449" y="1"/>
                    <a:pt x="9229" y="1"/>
                  </a:cubicBezTo>
                  <a:close/>
                </a:path>
              </a:pathLst>
            </a:custGeom>
            <a:solidFill>
              <a:srgbClr val="35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2"/>
            <p:cNvSpPr/>
            <p:nvPr/>
          </p:nvSpPr>
          <p:spPr>
            <a:xfrm>
              <a:off x="6799100" y="2378025"/>
              <a:ext cx="319725" cy="319950"/>
            </a:xfrm>
            <a:custGeom>
              <a:avLst/>
              <a:gdLst/>
              <a:ahLst/>
              <a:cxnLst/>
              <a:rect l="l" t="t" r="r" b="b"/>
              <a:pathLst>
                <a:path w="12789" h="12798" fill="none" extrusionOk="0">
                  <a:moveTo>
                    <a:pt x="10312" y="12797"/>
                  </a:moveTo>
                  <a:lnTo>
                    <a:pt x="2477" y="12797"/>
                  </a:lnTo>
                  <a:cubicBezTo>
                    <a:pt x="1106" y="12797"/>
                    <a:pt x="0" y="11685"/>
                    <a:pt x="0" y="10319"/>
                  </a:cubicBezTo>
                  <a:lnTo>
                    <a:pt x="0" y="2477"/>
                  </a:lnTo>
                  <a:cubicBezTo>
                    <a:pt x="0" y="1113"/>
                    <a:pt x="1106" y="1"/>
                    <a:pt x="2477" y="1"/>
                  </a:cubicBezTo>
                  <a:lnTo>
                    <a:pt x="10312" y="1"/>
                  </a:lnTo>
                  <a:cubicBezTo>
                    <a:pt x="11684" y="1"/>
                    <a:pt x="12788" y="1113"/>
                    <a:pt x="12788" y="2477"/>
                  </a:cubicBezTo>
                  <a:lnTo>
                    <a:pt x="12788" y="10319"/>
                  </a:lnTo>
                  <a:cubicBezTo>
                    <a:pt x="12788" y="11685"/>
                    <a:pt x="11684" y="12797"/>
                    <a:pt x="10312" y="12797"/>
                  </a:cubicBezTo>
                  <a:close/>
                </a:path>
              </a:pathLst>
            </a:custGeom>
            <a:noFill/>
            <a:ln w="4900" cap="flat" cmpd="sng">
              <a:solidFill>
                <a:schemeClr val="lt1"/>
              </a:solidFill>
              <a:prstDash val="solid"/>
              <a:miter lim="17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2"/>
            <p:cNvSpPr/>
            <p:nvPr/>
          </p:nvSpPr>
          <p:spPr>
            <a:xfrm>
              <a:off x="6855975" y="2506925"/>
              <a:ext cx="36475" cy="59775"/>
            </a:xfrm>
            <a:custGeom>
              <a:avLst/>
              <a:gdLst/>
              <a:ahLst/>
              <a:cxnLst/>
              <a:rect l="l" t="t" r="r" b="b"/>
              <a:pathLst>
                <a:path w="1459" h="2391" extrusionOk="0">
                  <a:moveTo>
                    <a:pt x="945" y="0"/>
                  </a:moveTo>
                  <a:lnTo>
                    <a:pt x="945" y="1496"/>
                  </a:lnTo>
                  <a:cubicBezTo>
                    <a:pt x="945" y="1669"/>
                    <a:pt x="945" y="1936"/>
                    <a:pt x="701" y="1936"/>
                  </a:cubicBezTo>
                  <a:cubicBezTo>
                    <a:pt x="592" y="1936"/>
                    <a:pt x="484" y="1849"/>
                    <a:pt x="469" y="1733"/>
                  </a:cubicBezTo>
                  <a:lnTo>
                    <a:pt x="1" y="1849"/>
                  </a:lnTo>
                  <a:cubicBezTo>
                    <a:pt x="72" y="2225"/>
                    <a:pt x="347" y="2390"/>
                    <a:pt x="715" y="2390"/>
                  </a:cubicBezTo>
                  <a:cubicBezTo>
                    <a:pt x="1351" y="2390"/>
                    <a:pt x="1458" y="1986"/>
                    <a:pt x="1458" y="1553"/>
                  </a:cubicBezTo>
                  <a:lnTo>
                    <a:pt x="1458" y="0"/>
                  </a:lnTo>
                  <a:close/>
                </a:path>
              </a:pathLst>
            </a:custGeom>
            <a:solidFill>
              <a:srgbClr val="E1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2"/>
            <p:cNvSpPr/>
            <p:nvPr/>
          </p:nvSpPr>
          <p:spPr>
            <a:xfrm>
              <a:off x="6897475" y="2506925"/>
              <a:ext cx="61200" cy="58325"/>
            </a:xfrm>
            <a:custGeom>
              <a:avLst/>
              <a:gdLst/>
              <a:ahLst/>
              <a:cxnLst/>
              <a:rect l="l" t="t" r="r" b="b"/>
              <a:pathLst>
                <a:path w="2448" h="2333" extrusionOk="0">
                  <a:moveTo>
                    <a:pt x="1207" y="680"/>
                  </a:moveTo>
                  <a:lnTo>
                    <a:pt x="1495" y="1409"/>
                  </a:lnTo>
                  <a:lnTo>
                    <a:pt x="925" y="1409"/>
                  </a:lnTo>
                  <a:lnTo>
                    <a:pt x="1207" y="680"/>
                  </a:lnTo>
                  <a:close/>
                  <a:moveTo>
                    <a:pt x="1011" y="0"/>
                  </a:moveTo>
                  <a:lnTo>
                    <a:pt x="1" y="2333"/>
                  </a:lnTo>
                  <a:lnTo>
                    <a:pt x="571" y="2333"/>
                  </a:lnTo>
                  <a:lnTo>
                    <a:pt x="758" y="1842"/>
                  </a:lnTo>
                  <a:lnTo>
                    <a:pt x="1668" y="1842"/>
                  </a:lnTo>
                  <a:lnTo>
                    <a:pt x="1871" y="2333"/>
                  </a:lnTo>
                  <a:lnTo>
                    <a:pt x="2448" y="2333"/>
                  </a:lnTo>
                  <a:lnTo>
                    <a:pt x="1438" y="0"/>
                  </a:lnTo>
                  <a:close/>
                </a:path>
              </a:pathLst>
            </a:custGeom>
            <a:solidFill>
              <a:srgbClr val="E1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rot="-899960">
              <a:off x="6953627" y="2506924"/>
              <a:ext cx="57798" cy="58325"/>
            </a:xfrm>
            <a:custGeom>
              <a:avLst/>
              <a:gdLst/>
              <a:ahLst/>
              <a:cxnLst/>
              <a:rect l="l" t="t" r="r" b="b"/>
              <a:pathLst>
                <a:path w="2312" h="2333" extrusionOk="0">
                  <a:moveTo>
                    <a:pt x="1" y="0"/>
                  </a:moveTo>
                  <a:lnTo>
                    <a:pt x="932" y="2333"/>
                  </a:lnTo>
                  <a:lnTo>
                    <a:pt x="1344" y="2333"/>
                  </a:lnTo>
                  <a:lnTo>
                    <a:pt x="2311" y="0"/>
                  </a:lnTo>
                  <a:lnTo>
                    <a:pt x="1762" y="0"/>
                  </a:lnTo>
                  <a:lnTo>
                    <a:pt x="1171" y="1532"/>
                  </a:lnTo>
                  <a:lnTo>
                    <a:pt x="1164" y="1532"/>
                  </a:lnTo>
                  <a:lnTo>
                    <a:pt x="592" y="0"/>
                  </a:lnTo>
                  <a:close/>
                </a:path>
              </a:pathLst>
            </a:custGeom>
            <a:solidFill>
              <a:srgbClr val="E1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2"/>
            <p:cNvSpPr/>
            <p:nvPr/>
          </p:nvSpPr>
          <p:spPr>
            <a:xfrm>
              <a:off x="7006325" y="2506925"/>
              <a:ext cx="61250" cy="58325"/>
            </a:xfrm>
            <a:custGeom>
              <a:avLst/>
              <a:gdLst/>
              <a:ahLst/>
              <a:cxnLst/>
              <a:rect l="l" t="t" r="r" b="b"/>
              <a:pathLst>
                <a:path w="2450" h="2333" extrusionOk="0">
                  <a:moveTo>
                    <a:pt x="1207" y="680"/>
                  </a:moveTo>
                  <a:lnTo>
                    <a:pt x="1496" y="1409"/>
                  </a:lnTo>
                  <a:lnTo>
                    <a:pt x="926" y="1409"/>
                  </a:lnTo>
                  <a:lnTo>
                    <a:pt x="1207" y="680"/>
                  </a:lnTo>
                  <a:close/>
                  <a:moveTo>
                    <a:pt x="1012" y="0"/>
                  </a:moveTo>
                  <a:lnTo>
                    <a:pt x="0" y="2333"/>
                  </a:lnTo>
                  <a:lnTo>
                    <a:pt x="564" y="2333"/>
                  </a:lnTo>
                  <a:lnTo>
                    <a:pt x="759" y="1842"/>
                  </a:lnTo>
                  <a:lnTo>
                    <a:pt x="1669" y="1842"/>
                  </a:lnTo>
                  <a:lnTo>
                    <a:pt x="1872" y="2333"/>
                  </a:lnTo>
                  <a:lnTo>
                    <a:pt x="2449" y="2333"/>
                  </a:lnTo>
                  <a:lnTo>
                    <a:pt x="1430" y="0"/>
                  </a:lnTo>
                  <a:close/>
                </a:path>
              </a:pathLst>
            </a:custGeom>
            <a:solidFill>
              <a:srgbClr val="E1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2"/>
            <p:cNvSpPr/>
            <p:nvPr/>
          </p:nvSpPr>
          <p:spPr>
            <a:xfrm>
              <a:off x="6676700" y="3153725"/>
              <a:ext cx="211225" cy="211450"/>
            </a:xfrm>
            <a:custGeom>
              <a:avLst/>
              <a:gdLst/>
              <a:ahLst/>
              <a:cxnLst/>
              <a:rect l="l" t="t" r="r" b="b"/>
              <a:pathLst>
                <a:path w="8449" h="8458" extrusionOk="0">
                  <a:moveTo>
                    <a:pt x="1633" y="1"/>
                  </a:moveTo>
                  <a:cubicBezTo>
                    <a:pt x="730" y="1"/>
                    <a:pt x="0" y="737"/>
                    <a:pt x="0" y="1640"/>
                  </a:cubicBezTo>
                  <a:lnTo>
                    <a:pt x="0" y="6818"/>
                  </a:lnTo>
                  <a:cubicBezTo>
                    <a:pt x="0" y="7721"/>
                    <a:pt x="730" y="8458"/>
                    <a:pt x="1633" y="8458"/>
                  </a:cubicBezTo>
                  <a:lnTo>
                    <a:pt x="6810" y="8458"/>
                  </a:lnTo>
                  <a:cubicBezTo>
                    <a:pt x="7719" y="8458"/>
                    <a:pt x="8449" y="7721"/>
                    <a:pt x="8449" y="6818"/>
                  </a:cubicBezTo>
                  <a:lnTo>
                    <a:pt x="8449" y="1640"/>
                  </a:lnTo>
                  <a:cubicBezTo>
                    <a:pt x="8449" y="737"/>
                    <a:pt x="7719" y="1"/>
                    <a:pt x="6810" y="1"/>
                  </a:cubicBezTo>
                  <a:close/>
                </a:path>
              </a:pathLst>
            </a:custGeom>
            <a:solidFill>
              <a:srgbClr val="972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2"/>
            <p:cNvSpPr/>
            <p:nvPr/>
          </p:nvSpPr>
          <p:spPr>
            <a:xfrm>
              <a:off x="6664050" y="3141300"/>
              <a:ext cx="236375" cy="236325"/>
            </a:xfrm>
            <a:custGeom>
              <a:avLst/>
              <a:gdLst/>
              <a:ahLst/>
              <a:cxnLst/>
              <a:rect l="l" t="t" r="r" b="b"/>
              <a:pathLst>
                <a:path w="9455" h="9453" fill="none" extrusionOk="0">
                  <a:moveTo>
                    <a:pt x="7626" y="9452"/>
                  </a:moveTo>
                  <a:lnTo>
                    <a:pt x="1836" y="9452"/>
                  </a:lnTo>
                  <a:cubicBezTo>
                    <a:pt x="824" y="9452"/>
                    <a:pt x="0" y="8636"/>
                    <a:pt x="0" y="7625"/>
                  </a:cubicBezTo>
                  <a:lnTo>
                    <a:pt x="0" y="1834"/>
                  </a:lnTo>
                  <a:cubicBezTo>
                    <a:pt x="0" y="823"/>
                    <a:pt x="824" y="0"/>
                    <a:pt x="1836" y="0"/>
                  </a:cubicBezTo>
                  <a:lnTo>
                    <a:pt x="7626" y="0"/>
                  </a:lnTo>
                  <a:cubicBezTo>
                    <a:pt x="8638" y="0"/>
                    <a:pt x="9454" y="823"/>
                    <a:pt x="9454" y="1834"/>
                  </a:cubicBezTo>
                  <a:lnTo>
                    <a:pt x="9454" y="7625"/>
                  </a:lnTo>
                  <a:cubicBezTo>
                    <a:pt x="9454" y="8636"/>
                    <a:pt x="8638" y="9452"/>
                    <a:pt x="7626" y="9452"/>
                  </a:cubicBezTo>
                  <a:close/>
                </a:path>
              </a:pathLst>
            </a:custGeom>
            <a:noFill/>
            <a:ln w="4900" cap="flat" cmpd="sng">
              <a:solidFill>
                <a:schemeClr val="lt1"/>
              </a:solidFill>
              <a:prstDash val="solid"/>
              <a:miter lim="17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2"/>
            <p:cNvSpPr/>
            <p:nvPr/>
          </p:nvSpPr>
          <p:spPr>
            <a:xfrm>
              <a:off x="6717125" y="3213525"/>
              <a:ext cx="51150" cy="84100"/>
            </a:xfrm>
            <a:custGeom>
              <a:avLst/>
              <a:gdLst/>
              <a:ahLst/>
              <a:cxnLst/>
              <a:rect l="l" t="t" r="r" b="b"/>
              <a:pathLst>
                <a:path w="2046" h="3364" extrusionOk="0">
                  <a:moveTo>
                    <a:pt x="1323" y="0"/>
                  </a:moveTo>
                  <a:lnTo>
                    <a:pt x="1323" y="2100"/>
                  </a:lnTo>
                  <a:cubicBezTo>
                    <a:pt x="1323" y="2347"/>
                    <a:pt x="1323" y="2721"/>
                    <a:pt x="983" y="2721"/>
                  </a:cubicBezTo>
                  <a:cubicBezTo>
                    <a:pt x="824" y="2721"/>
                    <a:pt x="680" y="2591"/>
                    <a:pt x="659" y="2433"/>
                  </a:cubicBezTo>
                  <a:lnTo>
                    <a:pt x="0" y="2600"/>
                  </a:lnTo>
                  <a:cubicBezTo>
                    <a:pt x="103" y="3120"/>
                    <a:pt x="486" y="3364"/>
                    <a:pt x="997" y="3364"/>
                  </a:cubicBezTo>
                  <a:cubicBezTo>
                    <a:pt x="1886" y="3364"/>
                    <a:pt x="2045" y="2787"/>
                    <a:pt x="2045" y="2180"/>
                  </a:cubicBezTo>
                  <a:lnTo>
                    <a:pt x="2045" y="0"/>
                  </a:lnTo>
                  <a:close/>
                </a:path>
              </a:pathLst>
            </a:custGeom>
            <a:solidFill>
              <a:srgbClr val="E1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2"/>
            <p:cNvSpPr/>
            <p:nvPr/>
          </p:nvSpPr>
          <p:spPr>
            <a:xfrm>
              <a:off x="6777600" y="3211525"/>
              <a:ext cx="59075" cy="86100"/>
            </a:xfrm>
            <a:custGeom>
              <a:avLst/>
              <a:gdLst/>
              <a:ahLst/>
              <a:cxnLst/>
              <a:rect l="l" t="t" r="r" b="b"/>
              <a:pathLst>
                <a:path w="2363" h="3444" extrusionOk="0">
                  <a:moveTo>
                    <a:pt x="1359" y="0"/>
                  </a:moveTo>
                  <a:cubicBezTo>
                    <a:pt x="716" y="0"/>
                    <a:pt x="110" y="368"/>
                    <a:pt x="110" y="1061"/>
                  </a:cubicBezTo>
                  <a:cubicBezTo>
                    <a:pt x="110" y="2151"/>
                    <a:pt x="1640" y="1834"/>
                    <a:pt x="1640" y="2434"/>
                  </a:cubicBezTo>
                  <a:cubicBezTo>
                    <a:pt x="1640" y="2664"/>
                    <a:pt x="1380" y="2773"/>
                    <a:pt x="1143" y="2773"/>
                  </a:cubicBezTo>
                  <a:cubicBezTo>
                    <a:pt x="904" y="2773"/>
                    <a:pt x="666" y="2657"/>
                    <a:pt x="514" y="2463"/>
                  </a:cubicBezTo>
                  <a:lnTo>
                    <a:pt x="1" y="3033"/>
                  </a:lnTo>
                  <a:cubicBezTo>
                    <a:pt x="311" y="3314"/>
                    <a:pt x="680" y="3444"/>
                    <a:pt x="1099" y="3444"/>
                  </a:cubicBezTo>
                  <a:cubicBezTo>
                    <a:pt x="1777" y="3444"/>
                    <a:pt x="2363" y="3090"/>
                    <a:pt x="2363" y="2361"/>
                  </a:cubicBezTo>
                  <a:cubicBezTo>
                    <a:pt x="2363" y="1213"/>
                    <a:pt x="860" y="1603"/>
                    <a:pt x="860" y="1004"/>
                  </a:cubicBezTo>
                  <a:cubicBezTo>
                    <a:pt x="860" y="758"/>
                    <a:pt x="1143" y="664"/>
                    <a:pt x="1344" y="664"/>
                  </a:cubicBezTo>
                  <a:cubicBezTo>
                    <a:pt x="1517" y="664"/>
                    <a:pt x="1749" y="737"/>
                    <a:pt x="1864" y="881"/>
                  </a:cubicBezTo>
                  <a:lnTo>
                    <a:pt x="2363" y="340"/>
                  </a:lnTo>
                  <a:cubicBezTo>
                    <a:pt x="2080" y="94"/>
                    <a:pt x="1727" y="0"/>
                    <a:pt x="1359" y="0"/>
                  </a:cubicBezTo>
                  <a:close/>
                </a:path>
              </a:pathLst>
            </a:custGeom>
            <a:solidFill>
              <a:srgbClr val="E1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38" name="Google Shape;338;p22"/>
          <p:cNvCxnSpPr/>
          <p:nvPr/>
        </p:nvCxnSpPr>
        <p:spPr>
          <a:xfrm>
            <a:off x="2563145" y="1301700"/>
            <a:ext cx="1343100" cy="304800"/>
          </a:xfrm>
          <a:prstGeom prst="bentConnector3">
            <a:avLst>
              <a:gd name="adj1" fmla="val 50000"/>
            </a:avLst>
          </a:prstGeom>
          <a:noFill/>
          <a:ln w="9525" cap="flat" cmpd="sng">
            <a:solidFill>
              <a:schemeClr val="dk1"/>
            </a:solidFill>
            <a:prstDash val="solid"/>
            <a:round/>
            <a:headEnd type="none" w="med" len="med"/>
            <a:tailEnd type="oval" w="med" len="med"/>
          </a:ln>
        </p:spPr>
      </p:cxnSp>
      <p:cxnSp>
        <p:nvCxnSpPr>
          <p:cNvPr id="339" name="Google Shape;339;p22"/>
          <p:cNvCxnSpPr>
            <a:stCxn id="228" idx="3"/>
          </p:cNvCxnSpPr>
          <p:nvPr/>
        </p:nvCxnSpPr>
        <p:spPr>
          <a:xfrm rot="10800000" flipH="1">
            <a:off x="2645920" y="2265475"/>
            <a:ext cx="771600" cy="276000"/>
          </a:xfrm>
          <a:prstGeom prst="bentConnector3">
            <a:avLst>
              <a:gd name="adj1" fmla="val 50000"/>
            </a:avLst>
          </a:prstGeom>
          <a:noFill/>
          <a:ln w="9525" cap="flat" cmpd="sng">
            <a:solidFill>
              <a:schemeClr val="dk1"/>
            </a:solidFill>
            <a:prstDash val="solid"/>
            <a:round/>
            <a:headEnd type="none" w="med" len="med"/>
            <a:tailEnd type="oval" w="med" len="med"/>
          </a:ln>
        </p:spPr>
      </p:cxnSp>
      <p:cxnSp>
        <p:nvCxnSpPr>
          <p:cNvPr id="340" name="Google Shape;340;p22"/>
          <p:cNvCxnSpPr/>
          <p:nvPr/>
        </p:nvCxnSpPr>
        <p:spPr>
          <a:xfrm rot="10800000" flipH="1">
            <a:off x="2696500" y="2883650"/>
            <a:ext cx="1076400" cy="695100"/>
          </a:xfrm>
          <a:prstGeom prst="bentConnector3">
            <a:avLst>
              <a:gd name="adj1" fmla="val 50000"/>
            </a:avLst>
          </a:prstGeom>
          <a:noFill/>
          <a:ln w="9525" cap="flat" cmpd="sng">
            <a:solidFill>
              <a:schemeClr val="dk1"/>
            </a:solidFill>
            <a:prstDash val="solid"/>
            <a:round/>
            <a:headEnd type="none" w="med" len="med"/>
            <a:tailEnd type="oval" w="med" len="med"/>
          </a:ln>
        </p:spPr>
      </p:cxnSp>
      <p:cxnSp>
        <p:nvCxnSpPr>
          <p:cNvPr id="341" name="Google Shape;341;p22"/>
          <p:cNvCxnSpPr>
            <a:stCxn id="234" idx="1"/>
          </p:cNvCxnSpPr>
          <p:nvPr/>
        </p:nvCxnSpPr>
        <p:spPr>
          <a:xfrm flipH="1">
            <a:off x="4850841" y="1235050"/>
            <a:ext cx="1647900" cy="685800"/>
          </a:xfrm>
          <a:prstGeom prst="bentConnector3">
            <a:avLst>
              <a:gd name="adj1" fmla="val 50000"/>
            </a:avLst>
          </a:prstGeom>
          <a:noFill/>
          <a:ln w="9525" cap="flat" cmpd="sng">
            <a:solidFill>
              <a:schemeClr val="dk1"/>
            </a:solidFill>
            <a:prstDash val="solid"/>
            <a:round/>
            <a:headEnd type="none" w="med" len="med"/>
            <a:tailEnd type="oval" w="med" len="med"/>
          </a:ln>
        </p:spPr>
      </p:cxnSp>
      <p:cxnSp>
        <p:nvCxnSpPr>
          <p:cNvPr id="342" name="Google Shape;342;p22"/>
          <p:cNvCxnSpPr/>
          <p:nvPr/>
        </p:nvCxnSpPr>
        <p:spPr>
          <a:xfrm rot="10800000">
            <a:off x="5363494" y="2245650"/>
            <a:ext cx="1086000" cy="266400"/>
          </a:xfrm>
          <a:prstGeom prst="bentConnector3">
            <a:avLst>
              <a:gd name="adj1" fmla="val 50000"/>
            </a:avLst>
          </a:prstGeom>
          <a:noFill/>
          <a:ln w="9525" cap="flat" cmpd="sng">
            <a:solidFill>
              <a:schemeClr val="dk1"/>
            </a:solidFill>
            <a:prstDash val="solid"/>
            <a:round/>
            <a:headEnd type="none" w="med" len="med"/>
            <a:tailEnd type="oval" w="med" len="med"/>
          </a:ln>
        </p:spPr>
      </p:cxnSp>
      <p:cxnSp>
        <p:nvCxnSpPr>
          <p:cNvPr id="343" name="Google Shape;343;p22"/>
          <p:cNvCxnSpPr>
            <a:stCxn id="240" idx="1"/>
          </p:cNvCxnSpPr>
          <p:nvPr/>
        </p:nvCxnSpPr>
        <p:spPr>
          <a:xfrm rot="10800000">
            <a:off x="5936774" y="3474550"/>
            <a:ext cx="809700" cy="390300"/>
          </a:xfrm>
          <a:prstGeom prst="bentConnector3">
            <a:avLst>
              <a:gd name="adj1" fmla="val 50000"/>
            </a:avLst>
          </a:prstGeom>
          <a:noFill/>
          <a:ln w="9525" cap="flat" cmpd="sng">
            <a:solidFill>
              <a:schemeClr val="dk1"/>
            </a:solidFill>
            <a:prstDash val="solid"/>
            <a:round/>
            <a:headEnd type="none" w="med" len="med"/>
            <a:tailEnd type="oval"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3"/>
          <p:cNvSpPr txBox="1">
            <a:spLocks noGrp="1"/>
          </p:cNvSpPr>
          <p:nvPr>
            <p:ph type="title"/>
          </p:nvPr>
        </p:nvSpPr>
        <p:spPr>
          <a:xfrm>
            <a:off x="720000" y="540000"/>
            <a:ext cx="7704000" cy="57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N" sz="2800" dirty="0">
                <a:latin typeface="Oswald" panose="00000500000000000000" pitchFamily="2" charset="0"/>
              </a:rPr>
              <a:t>Few of the projects we have delivered. </a:t>
            </a:r>
            <a:endParaRPr lang="en-IN" dirty="0">
              <a:latin typeface="Oswald" panose="00000500000000000000" pitchFamily="2" charset="0"/>
            </a:endParaRPr>
          </a:p>
        </p:txBody>
      </p:sp>
      <p:pic>
        <p:nvPicPr>
          <p:cNvPr id="349" name="Google Shape;349;p23"/>
          <p:cNvPicPr preferRelativeResize="0"/>
          <p:nvPr/>
        </p:nvPicPr>
        <p:blipFill>
          <a:blip r:embed="rId3">
            <a:alphaModFix/>
          </a:blip>
          <a:stretch>
            <a:fillRect/>
          </a:stretch>
        </p:blipFill>
        <p:spPr>
          <a:xfrm>
            <a:off x="1756088" y="1909800"/>
            <a:ext cx="5479424" cy="2817299"/>
          </a:xfrm>
          <a:prstGeom prst="rect">
            <a:avLst/>
          </a:prstGeom>
          <a:noFill/>
          <a:ln>
            <a:noFill/>
          </a:ln>
        </p:spPr>
      </p:pic>
      <p:sp>
        <p:nvSpPr>
          <p:cNvPr id="350" name="Google Shape;350;p23"/>
          <p:cNvSpPr txBox="1"/>
          <p:nvPr/>
        </p:nvSpPr>
        <p:spPr>
          <a:xfrm>
            <a:off x="720000" y="1436925"/>
            <a:ext cx="7704000" cy="405600"/>
          </a:xfrm>
          <a:prstGeom prst="rect">
            <a:avLst/>
          </a:prstGeom>
          <a:noFill/>
          <a:ln>
            <a:noFill/>
          </a:ln>
        </p:spPr>
        <p:txBody>
          <a:bodyPr spcFirstLastPara="1" wrap="square" lIns="91425" tIns="91425" rIns="91425" bIns="91425" anchor="t" anchorCtr="0">
            <a:noAutofit/>
          </a:bodyPr>
          <a:lstStyle/>
          <a:p>
            <a:pPr marL="457200" lvl="0" indent="-317500" algn="ctr" rtl="0">
              <a:spcBef>
                <a:spcPts val="0"/>
              </a:spcBef>
              <a:spcAft>
                <a:spcPts val="0"/>
              </a:spcAft>
              <a:buClr>
                <a:schemeClr val="dk1"/>
              </a:buClr>
              <a:buSzPts val="1400"/>
              <a:buFont typeface="Roboto"/>
              <a:buAutoNum type="arabicPeriod"/>
            </a:pPr>
            <a:r>
              <a:rPr lang="en" b="1" dirty="0">
                <a:solidFill>
                  <a:schemeClr val="dk1"/>
                </a:solidFill>
                <a:latin typeface="Roboto"/>
                <a:ea typeface="Roboto"/>
                <a:cs typeface="Roboto"/>
                <a:sym typeface="Roboto"/>
              </a:rPr>
              <a:t>Affiliate Marketing Dashboard Panel: Empowering Your Affiliate Program Management</a:t>
            </a:r>
            <a:endParaRPr b="1" dirty="0">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4"/>
          <p:cNvSpPr txBox="1">
            <a:spLocks noGrp="1"/>
          </p:cNvSpPr>
          <p:nvPr>
            <p:ph type="title"/>
          </p:nvPr>
        </p:nvSpPr>
        <p:spPr>
          <a:xfrm>
            <a:off x="720000" y="540000"/>
            <a:ext cx="7704000" cy="57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DESCRIPTION:</a:t>
            </a:r>
            <a:endParaRPr/>
          </a:p>
        </p:txBody>
      </p:sp>
      <p:sp>
        <p:nvSpPr>
          <p:cNvPr id="356" name="Google Shape;356;p24"/>
          <p:cNvSpPr txBox="1"/>
          <p:nvPr/>
        </p:nvSpPr>
        <p:spPr>
          <a:xfrm>
            <a:off x="810900" y="1265800"/>
            <a:ext cx="7796400" cy="3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Roboto"/>
                <a:ea typeface="Roboto"/>
                <a:cs typeface="Roboto"/>
                <a:sym typeface="Roboto"/>
              </a:rPr>
              <a:t>Our dashboard offers a comprehensive overview of your affiliate marketing activities, providing insights and analytics to help you make informed decisions and drive success.</a:t>
            </a:r>
            <a:endParaRPr>
              <a:solidFill>
                <a:schemeClr val="dk1"/>
              </a:solidFill>
              <a:latin typeface="Roboto"/>
              <a:ea typeface="Roboto"/>
              <a:cs typeface="Roboto"/>
              <a:sym typeface="Roboto"/>
            </a:endParaRPr>
          </a:p>
          <a:p>
            <a:pPr marL="0" lvl="0" indent="0" algn="l" rtl="0">
              <a:spcBef>
                <a:spcPts val="0"/>
              </a:spcBef>
              <a:spcAft>
                <a:spcPts val="0"/>
              </a:spcAft>
              <a:buNone/>
            </a:pPr>
            <a:endParaRPr>
              <a:solidFill>
                <a:schemeClr val="dk1"/>
              </a:solidFill>
              <a:latin typeface="Roboto"/>
              <a:ea typeface="Roboto"/>
              <a:cs typeface="Roboto"/>
              <a:sym typeface="Roboto"/>
            </a:endParaRPr>
          </a:p>
          <a:p>
            <a:pPr marL="0" lvl="0" indent="0" algn="l" rtl="0">
              <a:spcBef>
                <a:spcPts val="0"/>
              </a:spcBef>
              <a:spcAft>
                <a:spcPts val="0"/>
              </a:spcAft>
              <a:buNone/>
            </a:pPr>
            <a:r>
              <a:rPr lang="en">
                <a:solidFill>
                  <a:schemeClr val="dk1"/>
                </a:solidFill>
                <a:latin typeface="Roboto"/>
                <a:ea typeface="Roboto"/>
                <a:cs typeface="Roboto"/>
                <a:sym typeface="Roboto"/>
              </a:rPr>
              <a:t> </a:t>
            </a:r>
            <a:r>
              <a:rPr lang="en" u="sng">
                <a:solidFill>
                  <a:schemeClr val="dk1"/>
                </a:solidFill>
                <a:latin typeface="Roboto"/>
                <a:ea typeface="Roboto"/>
                <a:cs typeface="Roboto"/>
                <a:sym typeface="Roboto"/>
              </a:rPr>
              <a:t>Key Features:</a:t>
            </a:r>
            <a:endParaRPr u="sng">
              <a:solidFill>
                <a:schemeClr val="dk1"/>
              </a:solidFill>
              <a:latin typeface="Roboto"/>
              <a:ea typeface="Roboto"/>
              <a:cs typeface="Roboto"/>
              <a:sym typeface="Roboto"/>
            </a:endParaRPr>
          </a:p>
          <a:p>
            <a:pPr marL="0" lvl="0" indent="0" algn="l" rtl="0">
              <a:spcBef>
                <a:spcPts val="0"/>
              </a:spcBef>
              <a:spcAft>
                <a:spcPts val="0"/>
              </a:spcAft>
              <a:buNone/>
            </a:pP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Real-time Performance Monitoring: Track affiliate performance and campaign metrics in real-time to gauge effectiveness and identify areas for improvement.</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Customizable Reporting: Generate customizable reports tailored to your specific goals and requirements, allowing for in-depth analysis and strategic planning.</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Publisher Management: Easily add, manage, and track multiple publishers simultaneously, ensuring seamless execution and maximum ROI.</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Explicit Tools: Facilitate special tools for affiliates through built-in tools section like, Link Tester, API Integrator, etc.</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Commission Tracking: Automate commission tracking and payout processes to streamline operations and ensure accuracy and transparency.</a:t>
            </a:r>
            <a:endParaRPr>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5"/>
          <p:cNvSpPr txBox="1"/>
          <p:nvPr/>
        </p:nvSpPr>
        <p:spPr>
          <a:xfrm>
            <a:off x="824275" y="739550"/>
            <a:ext cx="7704000" cy="4056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None/>
            </a:pPr>
            <a:r>
              <a:rPr lang="en" b="1" dirty="0">
                <a:solidFill>
                  <a:schemeClr val="dk1"/>
                </a:solidFill>
                <a:latin typeface="Roboto"/>
                <a:ea typeface="Roboto"/>
                <a:cs typeface="Roboto"/>
                <a:sym typeface="Roboto"/>
              </a:rPr>
              <a:t>2. Maximizing Conversion Insights: The Power of Postback Tracking </a:t>
            </a:r>
            <a:endParaRPr b="1" dirty="0">
              <a:solidFill>
                <a:schemeClr val="dk1"/>
              </a:solidFill>
              <a:latin typeface="Roboto"/>
              <a:ea typeface="Roboto"/>
              <a:cs typeface="Roboto"/>
              <a:sym typeface="Roboto"/>
            </a:endParaRPr>
          </a:p>
        </p:txBody>
      </p:sp>
      <p:pic>
        <p:nvPicPr>
          <p:cNvPr id="362" name="Google Shape;362;p25"/>
          <p:cNvPicPr preferRelativeResize="0"/>
          <p:nvPr/>
        </p:nvPicPr>
        <p:blipFill>
          <a:blip r:embed="rId3">
            <a:alphaModFix/>
          </a:blip>
          <a:stretch>
            <a:fillRect/>
          </a:stretch>
        </p:blipFill>
        <p:spPr>
          <a:xfrm>
            <a:off x="720000" y="1328896"/>
            <a:ext cx="7703997" cy="32915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6"/>
          <p:cNvSpPr txBox="1">
            <a:spLocks noGrp="1"/>
          </p:cNvSpPr>
          <p:nvPr>
            <p:ph type="title"/>
          </p:nvPr>
        </p:nvSpPr>
        <p:spPr>
          <a:xfrm>
            <a:off x="720000" y="235200"/>
            <a:ext cx="7704000" cy="57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DESCRIPTION:</a:t>
            </a:r>
            <a:endParaRPr/>
          </a:p>
        </p:txBody>
      </p:sp>
      <p:sp>
        <p:nvSpPr>
          <p:cNvPr id="368" name="Google Shape;368;p26"/>
          <p:cNvSpPr txBox="1"/>
          <p:nvPr/>
        </p:nvSpPr>
        <p:spPr>
          <a:xfrm>
            <a:off x="810900" y="961000"/>
            <a:ext cx="7796400" cy="3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Roboto"/>
                <a:ea typeface="Roboto"/>
                <a:cs typeface="Roboto"/>
                <a:sym typeface="Roboto"/>
              </a:rPr>
              <a:t>A postback server is a critical component in affiliate marketing and advertising campaigns, enabling advertisers and publishers to track and optimize conversions effectively. </a:t>
            </a:r>
            <a:endParaRPr dirty="0">
              <a:solidFill>
                <a:schemeClr val="dk1"/>
              </a:solidFill>
              <a:latin typeface="Roboto"/>
              <a:ea typeface="Roboto"/>
              <a:cs typeface="Roboto"/>
              <a:sym typeface="Roboto"/>
            </a:endParaRPr>
          </a:p>
          <a:p>
            <a:pPr marL="0" lvl="0" indent="0" algn="l" rtl="0">
              <a:spcBef>
                <a:spcPts val="0"/>
              </a:spcBef>
              <a:spcAft>
                <a:spcPts val="0"/>
              </a:spcAft>
              <a:buNone/>
            </a:pPr>
            <a:endParaRPr dirty="0">
              <a:solidFill>
                <a:schemeClr val="dk1"/>
              </a:solidFill>
              <a:latin typeface="Roboto"/>
              <a:ea typeface="Roboto"/>
              <a:cs typeface="Roboto"/>
              <a:sym typeface="Roboto"/>
            </a:endParaRPr>
          </a:p>
          <a:p>
            <a:pPr marL="0" lvl="0" indent="0" algn="l" rtl="0">
              <a:spcBef>
                <a:spcPts val="0"/>
              </a:spcBef>
              <a:spcAft>
                <a:spcPts val="0"/>
              </a:spcAft>
              <a:buNone/>
            </a:pPr>
            <a:r>
              <a:rPr lang="en" dirty="0">
                <a:solidFill>
                  <a:schemeClr val="dk1"/>
                </a:solidFill>
                <a:latin typeface="Roboto"/>
                <a:ea typeface="Roboto"/>
                <a:cs typeface="Roboto"/>
                <a:sym typeface="Roboto"/>
              </a:rPr>
              <a:t> </a:t>
            </a:r>
            <a:r>
              <a:rPr lang="en" u="sng" dirty="0">
                <a:solidFill>
                  <a:schemeClr val="dk1"/>
                </a:solidFill>
                <a:latin typeface="Roboto"/>
                <a:ea typeface="Roboto"/>
                <a:cs typeface="Roboto"/>
                <a:sym typeface="Roboto"/>
              </a:rPr>
              <a:t>How we handle Millions of Clicks:</a:t>
            </a:r>
            <a:endParaRPr u="sng" dirty="0">
              <a:solidFill>
                <a:schemeClr val="dk1"/>
              </a:solidFill>
              <a:latin typeface="Roboto"/>
              <a:ea typeface="Roboto"/>
              <a:cs typeface="Roboto"/>
              <a:sym typeface="Roboto"/>
            </a:endParaRPr>
          </a:p>
          <a:p>
            <a:pPr marL="0" lvl="0" indent="0" algn="l" rtl="0">
              <a:spcBef>
                <a:spcPts val="0"/>
              </a:spcBef>
              <a:spcAft>
                <a:spcPts val="0"/>
              </a:spcAft>
              <a:buNone/>
            </a:pPr>
            <a:endParaRPr dirty="0">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dirty="0">
                <a:solidFill>
                  <a:schemeClr val="dk1"/>
                </a:solidFill>
                <a:latin typeface="Roboto"/>
                <a:ea typeface="Roboto"/>
                <a:cs typeface="Roboto"/>
                <a:sym typeface="Roboto"/>
              </a:rPr>
              <a:t>Scalable Infrastructure: Postback servers are typically hosted on robust infrastructure capable of handling high volumes of traffic.</a:t>
            </a:r>
            <a:endParaRPr dirty="0">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dirty="0">
                <a:solidFill>
                  <a:schemeClr val="dk1"/>
                </a:solidFill>
                <a:latin typeface="Roboto"/>
                <a:ea typeface="Roboto"/>
                <a:cs typeface="Roboto"/>
                <a:sym typeface="Roboto"/>
              </a:rPr>
              <a:t>Load Balancing: Load balancing techniques distribute incoming traffic across multiple servers to prevent overload and ensure optimal performance.</a:t>
            </a:r>
            <a:endParaRPr dirty="0">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dirty="0">
                <a:solidFill>
                  <a:schemeClr val="dk1"/>
                </a:solidFill>
                <a:latin typeface="Roboto"/>
                <a:ea typeface="Roboto"/>
                <a:cs typeface="Roboto"/>
                <a:sym typeface="Roboto"/>
              </a:rPr>
              <a:t>Caching Mechanisms: Utilizing caching mechanisms reduces the strain on the server by storing frequently accessed data, such as click information and session identifiers.</a:t>
            </a:r>
            <a:endParaRPr dirty="0">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dirty="0">
                <a:solidFill>
                  <a:schemeClr val="dk1"/>
                </a:solidFill>
                <a:latin typeface="Roboto"/>
                <a:ea typeface="Roboto"/>
                <a:cs typeface="Roboto"/>
                <a:sym typeface="Roboto"/>
              </a:rPr>
              <a:t>Asynchronous Processing: Implementing asynchronous processing techniques allows the server to handle multiple requests concurrently, improving efficiency and responsiveness.</a:t>
            </a:r>
            <a:endParaRPr dirty="0">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dirty="0">
                <a:solidFill>
                  <a:schemeClr val="dk1"/>
                </a:solidFill>
                <a:latin typeface="Roboto"/>
                <a:ea typeface="Roboto"/>
                <a:cs typeface="Roboto"/>
                <a:sym typeface="Roboto"/>
              </a:rPr>
              <a:t>Monitoring and Optimization: Constant monitoring of server performance and traffic patterns enables proactive optimization to accommodate increasing click volumes and maintain uptime.</a:t>
            </a:r>
            <a:endParaRPr dirty="0">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7"/>
          <p:cNvSpPr txBox="1"/>
          <p:nvPr/>
        </p:nvSpPr>
        <p:spPr>
          <a:xfrm>
            <a:off x="1738675" y="434750"/>
            <a:ext cx="5913000" cy="4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dk1"/>
                </a:solidFill>
                <a:latin typeface="Roboto"/>
                <a:ea typeface="Roboto"/>
                <a:cs typeface="Roboto"/>
                <a:sym typeface="Roboto"/>
              </a:rPr>
              <a:t>3. Efficiency Engine: Workforce &amp; Tasks Management Dashboard</a:t>
            </a:r>
            <a:endParaRPr b="1" dirty="0">
              <a:solidFill>
                <a:schemeClr val="dk1"/>
              </a:solidFill>
              <a:latin typeface="Roboto"/>
              <a:ea typeface="Roboto"/>
              <a:cs typeface="Roboto"/>
              <a:sym typeface="Roboto"/>
            </a:endParaRPr>
          </a:p>
        </p:txBody>
      </p:sp>
      <p:pic>
        <p:nvPicPr>
          <p:cNvPr id="374" name="Google Shape;374;p27"/>
          <p:cNvPicPr preferRelativeResize="0"/>
          <p:nvPr/>
        </p:nvPicPr>
        <p:blipFill>
          <a:blip r:embed="rId3">
            <a:alphaModFix/>
          </a:blip>
          <a:stretch>
            <a:fillRect/>
          </a:stretch>
        </p:blipFill>
        <p:spPr>
          <a:xfrm>
            <a:off x="1600200" y="992750"/>
            <a:ext cx="5850260" cy="36935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8"/>
          <p:cNvSpPr txBox="1">
            <a:spLocks noGrp="1"/>
          </p:cNvSpPr>
          <p:nvPr>
            <p:ph type="title"/>
          </p:nvPr>
        </p:nvSpPr>
        <p:spPr>
          <a:xfrm>
            <a:off x="720000" y="235200"/>
            <a:ext cx="7704000" cy="57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DESCRIPTION:</a:t>
            </a:r>
            <a:endParaRPr dirty="0"/>
          </a:p>
        </p:txBody>
      </p:sp>
      <p:sp>
        <p:nvSpPr>
          <p:cNvPr id="380" name="Google Shape;380;p28"/>
          <p:cNvSpPr txBox="1"/>
          <p:nvPr/>
        </p:nvSpPr>
        <p:spPr>
          <a:xfrm>
            <a:off x="810900" y="961000"/>
            <a:ext cx="7796400" cy="3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Roboto"/>
                <a:ea typeface="Roboto"/>
                <a:cs typeface="Roboto"/>
                <a:sym typeface="Roboto"/>
              </a:rPr>
              <a:t>The Workforce &amp; Tasks Management Dashboard is a comprehensive platform designed to streamline and optimize organizational workflows, track employee tasks, and generate insightful reports.</a:t>
            </a:r>
            <a:endParaRPr dirty="0">
              <a:solidFill>
                <a:schemeClr val="dk1"/>
              </a:solidFill>
              <a:latin typeface="Roboto"/>
              <a:ea typeface="Roboto"/>
              <a:cs typeface="Roboto"/>
              <a:sym typeface="Roboto"/>
            </a:endParaRPr>
          </a:p>
          <a:p>
            <a:pPr marL="0" lvl="0" indent="0" algn="l" rtl="0">
              <a:spcBef>
                <a:spcPts val="0"/>
              </a:spcBef>
              <a:spcAft>
                <a:spcPts val="0"/>
              </a:spcAft>
              <a:buNone/>
            </a:pPr>
            <a:endParaRPr dirty="0">
              <a:solidFill>
                <a:schemeClr val="dk1"/>
              </a:solidFill>
              <a:latin typeface="Roboto"/>
              <a:ea typeface="Roboto"/>
              <a:cs typeface="Roboto"/>
              <a:sym typeface="Roboto"/>
            </a:endParaRPr>
          </a:p>
          <a:p>
            <a:pPr marL="0" lvl="0" indent="0" algn="l" rtl="0">
              <a:spcBef>
                <a:spcPts val="0"/>
              </a:spcBef>
              <a:spcAft>
                <a:spcPts val="0"/>
              </a:spcAft>
              <a:buNone/>
            </a:pPr>
            <a:r>
              <a:rPr lang="en" dirty="0">
                <a:solidFill>
                  <a:schemeClr val="dk1"/>
                </a:solidFill>
                <a:latin typeface="Roboto"/>
                <a:ea typeface="Roboto"/>
                <a:cs typeface="Roboto"/>
                <a:sym typeface="Roboto"/>
              </a:rPr>
              <a:t> </a:t>
            </a:r>
            <a:r>
              <a:rPr lang="en" u="sng" dirty="0">
                <a:solidFill>
                  <a:schemeClr val="dk1"/>
                </a:solidFill>
                <a:latin typeface="Roboto"/>
                <a:ea typeface="Roboto"/>
                <a:cs typeface="Roboto"/>
                <a:sym typeface="Roboto"/>
              </a:rPr>
              <a:t>Key Features:</a:t>
            </a:r>
            <a:endParaRPr u="sng" dirty="0">
              <a:solidFill>
                <a:schemeClr val="dk1"/>
              </a:solidFill>
              <a:latin typeface="Roboto"/>
              <a:ea typeface="Roboto"/>
              <a:cs typeface="Roboto"/>
              <a:sym typeface="Roboto"/>
            </a:endParaRPr>
          </a:p>
          <a:p>
            <a:pPr marL="0" lvl="0" indent="0" algn="l" rtl="0">
              <a:spcBef>
                <a:spcPts val="0"/>
              </a:spcBef>
              <a:spcAft>
                <a:spcPts val="0"/>
              </a:spcAft>
              <a:buNone/>
            </a:pPr>
            <a:endParaRPr dirty="0">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dirty="0">
                <a:solidFill>
                  <a:schemeClr val="dk1"/>
                </a:solidFill>
                <a:latin typeface="Roboto"/>
                <a:ea typeface="Roboto"/>
                <a:cs typeface="Roboto"/>
                <a:sym typeface="Roboto"/>
              </a:rPr>
              <a:t>Task Tracking: Allows employees to view assigned tasks, update task status, and track progress in real-time.</a:t>
            </a:r>
            <a:endParaRPr dirty="0">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dirty="0">
                <a:solidFill>
                  <a:schemeClr val="dk1"/>
                </a:solidFill>
                <a:latin typeface="Roboto"/>
                <a:ea typeface="Roboto"/>
                <a:cs typeface="Roboto"/>
                <a:sym typeface="Roboto"/>
              </a:rPr>
              <a:t>Priority Management: Prioritizes tasks based on urgency and importance, ensuring that critical tasks are addressed promptly.</a:t>
            </a:r>
            <a:endParaRPr dirty="0">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dirty="0">
                <a:solidFill>
                  <a:schemeClr val="dk1"/>
                </a:solidFill>
                <a:latin typeface="Roboto"/>
                <a:ea typeface="Roboto"/>
                <a:cs typeface="Roboto"/>
                <a:sym typeface="Roboto"/>
              </a:rPr>
              <a:t>Collaboration Tools: Facilitates collaboration among team members through built-in communication features, i.e internal messaging mechanisms.</a:t>
            </a:r>
            <a:endParaRPr dirty="0">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dirty="0">
                <a:solidFill>
                  <a:schemeClr val="dk1"/>
                </a:solidFill>
                <a:latin typeface="Roboto"/>
                <a:ea typeface="Roboto"/>
                <a:cs typeface="Roboto"/>
                <a:sym typeface="Roboto"/>
              </a:rPr>
              <a:t>Data Security: Implements robust security measures to protect sensitive employee and organizational data, ensuring compliance with industry regulations and standards.</a:t>
            </a:r>
            <a:endParaRPr dirty="0">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dirty="0">
                <a:solidFill>
                  <a:schemeClr val="dk1"/>
                </a:solidFill>
                <a:latin typeface="Roboto"/>
                <a:ea typeface="Roboto"/>
                <a:cs typeface="Roboto"/>
                <a:sym typeface="Roboto"/>
              </a:rPr>
              <a:t>Explicit Tools: Facilitates with some of the commonly used testing tools required for the organisation as demanded.</a:t>
            </a:r>
            <a:endParaRPr dirty="0">
              <a:solidFill>
                <a:schemeClr val="dk1"/>
              </a:solidFill>
              <a:latin typeface="Roboto"/>
              <a:ea typeface="Roboto"/>
              <a:cs typeface="Roboto"/>
              <a:sym typeface="Roboto"/>
            </a:endParaRPr>
          </a:p>
          <a:p>
            <a:pPr marL="0" lvl="0" indent="0" algn="l" rtl="0">
              <a:spcBef>
                <a:spcPts val="0"/>
              </a:spcBef>
              <a:spcAft>
                <a:spcPts val="0"/>
              </a:spcAft>
              <a:buNone/>
            </a:pPr>
            <a:endParaRPr dirty="0">
              <a:solidFill>
                <a:schemeClr val="dk1"/>
              </a:solidFill>
              <a:latin typeface="Roboto"/>
              <a:ea typeface="Roboto"/>
              <a:cs typeface="Roboto"/>
              <a:sym typeface="Roboto"/>
            </a:endParaRPr>
          </a:p>
          <a:p>
            <a:pPr marL="457200" lvl="0" indent="0" algn="l" rtl="0">
              <a:spcBef>
                <a:spcPts val="0"/>
              </a:spcBef>
              <a:spcAft>
                <a:spcPts val="0"/>
              </a:spcAft>
              <a:buNone/>
            </a:pPr>
            <a:endParaRPr dirty="0">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oftware Development Business Plan Infographics by Slidesgo">
  <a:themeElements>
    <a:clrScheme name="Simple Light">
      <a:dk1>
        <a:srgbClr val="CEF3F5"/>
      </a:dk1>
      <a:lt1>
        <a:srgbClr val="FFFFFF"/>
      </a:lt1>
      <a:dk2>
        <a:srgbClr val="0A1D42"/>
      </a:dk2>
      <a:lt2>
        <a:srgbClr val="29272C"/>
      </a:lt2>
      <a:accent1>
        <a:srgbClr val="C8AEF8"/>
      </a:accent1>
      <a:accent2>
        <a:srgbClr val="878FFF"/>
      </a:accent2>
      <a:accent3>
        <a:srgbClr val="9154F8"/>
      </a:accent3>
      <a:accent4>
        <a:srgbClr val="35C2DF"/>
      </a:accent4>
      <a:accent5>
        <a:srgbClr val="CA7BEB"/>
      </a:accent5>
      <a:accent6>
        <a:srgbClr val="972CB4"/>
      </a:accent6>
      <a:hlink>
        <a:srgbClr val="CEF3F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3053</TotalTime>
  <Words>1472</Words>
  <Application>Microsoft Office PowerPoint</Application>
  <PresentationFormat>On-screen Show (16:9)</PresentationFormat>
  <Paragraphs>122</Paragraphs>
  <Slides>21</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Roboto</vt:lpstr>
      <vt:lpstr>Livvic</vt:lpstr>
      <vt:lpstr>Gilroy</vt:lpstr>
      <vt:lpstr>Raleway</vt:lpstr>
      <vt:lpstr>Oswald</vt:lpstr>
      <vt:lpstr>Roboto Condensed Light</vt:lpstr>
      <vt:lpstr>Arial</vt:lpstr>
      <vt:lpstr>Software Development Business Plan Infographics by Slidesgo</vt:lpstr>
      <vt:lpstr>PowerPoint Presentation</vt:lpstr>
      <vt:lpstr>ABOUT US?</vt:lpstr>
      <vt:lpstr>KEY OFFERINGS:</vt:lpstr>
      <vt:lpstr>Few of the projects we have delivered. </vt:lpstr>
      <vt:lpstr>DESCRIPTION:</vt:lpstr>
      <vt:lpstr>PowerPoint Presentation</vt:lpstr>
      <vt:lpstr>DESCRIPTION:</vt:lpstr>
      <vt:lpstr>PowerPoint Presentation</vt:lpstr>
      <vt:lpstr>DESCRIPTION:</vt:lpstr>
      <vt:lpstr>PowerPoint Presentation</vt:lpstr>
      <vt:lpstr>DESCRIPTION:</vt:lpstr>
      <vt:lpstr>Our Responsibilities : </vt:lpstr>
      <vt:lpstr>PowerPoint Presentation</vt:lpstr>
      <vt:lpstr>DESCRIPTION:</vt:lpstr>
      <vt:lpstr>Few Campaigns we ran </vt:lpstr>
      <vt:lpstr>PowerPoint Presentation</vt:lpstr>
      <vt:lpstr>PowerPoint Presentation</vt:lpstr>
      <vt:lpstr>TECH STACK EXPERTISE:</vt:lpstr>
      <vt:lpstr>PowerPoint Presentation</vt:lpstr>
      <vt:lpstr>PowerPoint Presentation</vt:lpstr>
      <vt:lpstr>Our Location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Raveesh Verma</cp:lastModifiedBy>
  <cp:revision>11</cp:revision>
  <dcterms:modified xsi:type="dcterms:W3CDTF">2025-04-11T08:26:15Z</dcterms:modified>
</cp:coreProperties>
</file>